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71" r:id="rId4"/>
    <p:sldId id="276" r:id="rId5"/>
    <p:sldId id="272" r:id="rId6"/>
    <p:sldId id="277" r:id="rId7"/>
    <p:sldId id="279" r:id="rId8"/>
    <p:sldId id="266" r:id="rId9"/>
    <p:sldId id="267" r:id="rId10"/>
    <p:sldId id="269" r:id="rId11"/>
    <p:sldId id="270" r:id="rId12"/>
    <p:sldId id="280" r:id="rId13"/>
    <p:sldId id="265" r:id="rId14"/>
  </p:sldIdLst>
  <p:sldSz cx="18288000" cy="10287000"/>
  <p:notesSz cx="6858000" cy="9144000"/>
  <p:embeddedFontLst>
    <p:embeddedFont>
      <p:font typeface="Anton" pitchFamily="2" charset="0"/>
      <p:regular r:id="rId15"/>
    </p:embeddedFont>
    <p:embeddedFont>
      <p:font typeface="Garet" panose="020B0604020202020204" charset="0"/>
      <p:regular r:id="rId16"/>
    </p:embeddedFont>
    <p:embeddedFont>
      <p:font typeface="Garet Bold" panose="020B0604020202020204" charset="0"/>
      <p:regular r:id="rId17"/>
    </p:embeddedFont>
    <p:embeddedFont>
      <p:font typeface="League Spartan" panose="020B0604020202020204" charset="0"/>
      <p:regular r:id="rId18"/>
    </p:embeddedFont>
    <p:embeddedFont>
      <p:font typeface="Open Sans Bold" panose="020B0604020202020204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1" d="100"/>
          <a:sy n="41" d="100"/>
        </p:scale>
        <p:origin x="97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859051" y="8068208"/>
            <a:ext cx="11466685" cy="1190092"/>
            <a:chOff x="0" y="0"/>
            <a:chExt cx="2778015" cy="28832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78015" cy="288321"/>
            </a:xfrm>
            <a:custGeom>
              <a:avLst/>
              <a:gdLst/>
              <a:ahLst/>
              <a:cxnLst/>
              <a:rect l="l" t="t" r="r" b="b"/>
              <a:pathLst>
                <a:path w="2778015" h="288321">
                  <a:moveTo>
                    <a:pt x="67517" y="0"/>
                  </a:moveTo>
                  <a:lnTo>
                    <a:pt x="2710498" y="0"/>
                  </a:lnTo>
                  <a:cubicBezTo>
                    <a:pt x="2728405" y="0"/>
                    <a:pt x="2745578" y="7113"/>
                    <a:pt x="2758240" y="19775"/>
                  </a:cubicBezTo>
                  <a:cubicBezTo>
                    <a:pt x="2770901" y="32437"/>
                    <a:pt x="2778015" y="49610"/>
                    <a:pt x="2778015" y="67517"/>
                  </a:cubicBezTo>
                  <a:lnTo>
                    <a:pt x="2778015" y="220805"/>
                  </a:lnTo>
                  <a:cubicBezTo>
                    <a:pt x="2778015" y="238711"/>
                    <a:pt x="2770901" y="255884"/>
                    <a:pt x="2758240" y="268546"/>
                  </a:cubicBezTo>
                  <a:cubicBezTo>
                    <a:pt x="2745578" y="281208"/>
                    <a:pt x="2728405" y="288321"/>
                    <a:pt x="2710498" y="288321"/>
                  </a:cubicBezTo>
                  <a:lnTo>
                    <a:pt x="67517" y="288321"/>
                  </a:lnTo>
                  <a:cubicBezTo>
                    <a:pt x="30228" y="288321"/>
                    <a:pt x="0" y="258093"/>
                    <a:pt x="0" y="220805"/>
                  </a:cubicBezTo>
                  <a:lnTo>
                    <a:pt x="0" y="67517"/>
                  </a:lnTo>
                  <a:cubicBezTo>
                    <a:pt x="0" y="49610"/>
                    <a:pt x="7113" y="32437"/>
                    <a:pt x="19775" y="19775"/>
                  </a:cubicBezTo>
                  <a:cubicBezTo>
                    <a:pt x="32437" y="7113"/>
                    <a:pt x="49610" y="0"/>
                    <a:pt x="6751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38100"/>
              <a:ext cx="2778015" cy="2502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6439491" y="8238812"/>
            <a:ext cx="819809" cy="819809"/>
          </a:xfrm>
          <a:custGeom>
            <a:avLst/>
            <a:gdLst/>
            <a:ahLst/>
            <a:cxnLst/>
            <a:rect l="l" t="t" r="r" b="b"/>
            <a:pathLst>
              <a:path w="819809" h="819809">
                <a:moveTo>
                  <a:pt x="0" y="0"/>
                </a:moveTo>
                <a:lnTo>
                  <a:pt x="819809" y="0"/>
                </a:lnTo>
                <a:lnTo>
                  <a:pt x="819809" y="819808"/>
                </a:lnTo>
                <a:lnTo>
                  <a:pt x="0" y="8198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TextBox 10"/>
          <p:cNvSpPr txBox="1"/>
          <p:nvPr/>
        </p:nvSpPr>
        <p:spPr>
          <a:xfrm>
            <a:off x="1028700" y="3543547"/>
            <a:ext cx="14363700" cy="1935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7775"/>
              </a:lnSpc>
            </a:pPr>
            <a:r>
              <a:rPr lang="en-US" sz="4800" b="1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ASPECTOS RELEVANTES DA ATUAÇÃO DOS PROCURADORES NOS ÂMBITO DOS RPPS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629044" y="8459169"/>
            <a:ext cx="9926699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3000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VIVIANE CARVALHO 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4179795" y="-468450"/>
            <a:ext cx="4108205" cy="4108205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10571" tIns="10571" rIns="10571" bIns="10571" rtlCol="0" anchor="ctr"/>
            <a:lstStyle/>
            <a:p>
              <a:pPr algn="ctr">
                <a:lnSpc>
                  <a:spcPts val="525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4678827" y="674130"/>
            <a:ext cx="3254628" cy="1823045"/>
            <a:chOff x="0" y="0"/>
            <a:chExt cx="4339504" cy="2430727"/>
          </a:xfrm>
        </p:grpSpPr>
        <p:sp>
          <p:nvSpPr>
            <p:cNvPr id="19" name="TextBox 19"/>
            <p:cNvSpPr txBox="1"/>
            <p:nvPr/>
          </p:nvSpPr>
          <p:spPr>
            <a:xfrm>
              <a:off x="0" y="-76200"/>
              <a:ext cx="4339504" cy="9497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38"/>
                </a:lnSpc>
              </a:pPr>
              <a:r>
                <a:rPr lang="en-US" sz="4312" spc="897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738363"/>
              <a:ext cx="4339504" cy="9499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27"/>
                </a:lnSpc>
              </a:pPr>
              <a:r>
                <a:rPr lang="en-US" sz="4305" b="1" spc="383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21" name="Freeform 21"/>
            <p:cNvSpPr/>
            <p:nvPr/>
          </p:nvSpPr>
          <p:spPr>
            <a:xfrm>
              <a:off x="1452363" y="950956"/>
              <a:ext cx="797320" cy="600980"/>
            </a:xfrm>
            <a:custGeom>
              <a:avLst/>
              <a:gdLst/>
              <a:ahLst/>
              <a:cxnLst/>
              <a:rect l="l" t="t" r="r" b="b"/>
              <a:pathLst>
                <a:path w="797320" h="600980">
                  <a:moveTo>
                    <a:pt x="0" y="0"/>
                  </a:moveTo>
                  <a:lnTo>
                    <a:pt x="797320" y="0"/>
                  </a:lnTo>
                  <a:lnTo>
                    <a:pt x="797320" y="600979"/>
                  </a:lnTo>
                  <a:lnTo>
                    <a:pt x="0" y="6009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1696992"/>
              <a:ext cx="4339504" cy="7337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606"/>
                </a:lnSpc>
              </a:pPr>
              <a:r>
                <a:rPr lang="en-US" sz="3290" spc="533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1F5452-1DB9-0C69-C749-32D6C5524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5831543-002A-A94E-6696-39E60A2F2EF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97000" y="-1143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13202" r="-13202"/>
            </a:stretch>
          </a:blipFill>
        </p:spPr>
        <p:txBody>
          <a:bodyPr/>
          <a:lstStyle/>
          <a:p>
            <a:r>
              <a:rPr lang="pt-BR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👨‍🎓</a:t>
            </a:r>
          </a:p>
          <a:p>
            <a:endParaRPr lang="pt-BR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0359E8C8-A4AF-E2FA-98CF-E11CBDBC3CBE}"/>
              </a:ext>
            </a:extLst>
          </p:cNvPr>
          <p:cNvGrpSpPr/>
          <p:nvPr/>
        </p:nvGrpSpPr>
        <p:grpSpPr>
          <a:xfrm rot="-10800000">
            <a:off x="1028700" y="9028457"/>
            <a:ext cx="1863724" cy="73576"/>
            <a:chOff x="0" y="0"/>
            <a:chExt cx="393327" cy="15528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AC5EB360-7E01-B593-C827-8DB8D74CC72A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116C5078-A4D4-4AD3-1CFD-B11700FC9858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40BB8BBB-BAA9-DD34-0656-ADF9C09F9EDB}"/>
              </a:ext>
            </a:extLst>
          </p:cNvPr>
          <p:cNvGrpSpPr/>
          <p:nvPr/>
        </p:nvGrpSpPr>
        <p:grpSpPr>
          <a:xfrm rot="-10800000">
            <a:off x="3080225" y="9028457"/>
            <a:ext cx="1863724" cy="73576"/>
            <a:chOff x="0" y="0"/>
            <a:chExt cx="393327" cy="1552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547E226-162F-E007-4296-C46EF47EA949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D140662C-5998-0B3E-5118-A2128A0A3FF3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EAF4879E-FEA7-8921-9953-3EC2F609F1C6}"/>
              </a:ext>
            </a:extLst>
          </p:cNvPr>
          <p:cNvGrpSpPr/>
          <p:nvPr/>
        </p:nvGrpSpPr>
        <p:grpSpPr>
          <a:xfrm rot="-10800000">
            <a:off x="5131751" y="9028457"/>
            <a:ext cx="1863724" cy="73576"/>
            <a:chOff x="0" y="0"/>
            <a:chExt cx="393327" cy="15528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FC8C4EB7-7F9F-E709-1BB3-5688BF5FA7E6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FBCD8BF4-0B5B-848C-C08A-BDCFD69C2A8F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:a16="http://schemas.microsoft.com/office/drawing/2014/main" id="{9C6D8C41-2054-58FA-0AC0-01C1E4968490}"/>
              </a:ext>
            </a:extLst>
          </p:cNvPr>
          <p:cNvGrpSpPr/>
          <p:nvPr/>
        </p:nvGrpSpPr>
        <p:grpSpPr>
          <a:xfrm rot="-10800000">
            <a:off x="7183276" y="9028457"/>
            <a:ext cx="1863724" cy="73576"/>
            <a:chOff x="0" y="0"/>
            <a:chExt cx="393327" cy="15528"/>
          </a:xfrm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C0824868-2992-2D4F-2014-3D1347C232C4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0A7EAD86-18D5-DCF9-1D5A-123146BE4977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4AC7A7BB-BA73-36CE-027B-534250B441BF}"/>
              </a:ext>
            </a:extLst>
          </p:cNvPr>
          <p:cNvGrpSpPr/>
          <p:nvPr/>
        </p:nvGrpSpPr>
        <p:grpSpPr>
          <a:xfrm rot="-10800000">
            <a:off x="9234802" y="9028457"/>
            <a:ext cx="1863724" cy="73576"/>
            <a:chOff x="0" y="0"/>
            <a:chExt cx="393327" cy="15528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C6C59CC0-E0FB-800D-592F-442A73F806A2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2A0719C7-9A0C-54CC-3CCB-AE448CC38C57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F1971BF5-B4AB-E3DD-175F-7CE58DB41FF6}"/>
              </a:ext>
            </a:extLst>
          </p:cNvPr>
          <p:cNvGrpSpPr/>
          <p:nvPr/>
        </p:nvGrpSpPr>
        <p:grpSpPr>
          <a:xfrm rot="-10800000">
            <a:off x="11286327" y="9028457"/>
            <a:ext cx="1863724" cy="73576"/>
            <a:chOff x="0" y="0"/>
            <a:chExt cx="393327" cy="15528"/>
          </a:xfrm>
        </p:grpSpPr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26F1493C-161A-B2AC-7E6C-577CEE04BA5B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id="{E2D6090F-408A-9490-465E-395496562D9B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2" name="Group 22">
            <a:extLst>
              <a:ext uri="{FF2B5EF4-FFF2-40B4-BE49-F238E27FC236}">
                <a16:creationId xmlns:a16="http://schemas.microsoft.com/office/drawing/2014/main" id="{2AD16752-D08C-8F4C-CB60-BF9DB2D15030}"/>
              </a:ext>
            </a:extLst>
          </p:cNvPr>
          <p:cNvGrpSpPr/>
          <p:nvPr/>
        </p:nvGrpSpPr>
        <p:grpSpPr>
          <a:xfrm rot="-10800000">
            <a:off x="13337853" y="9028457"/>
            <a:ext cx="1863724" cy="73576"/>
            <a:chOff x="0" y="0"/>
            <a:chExt cx="393327" cy="15528"/>
          </a:xfrm>
        </p:grpSpPr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88C0854F-97A1-ED9A-332F-E519FB64621C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2F1C6124-02F7-E582-93C1-A6A0B3FB7E9A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5" name="Group 25">
            <a:extLst>
              <a:ext uri="{FF2B5EF4-FFF2-40B4-BE49-F238E27FC236}">
                <a16:creationId xmlns:a16="http://schemas.microsoft.com/office/drawing/2014/main" id="{6800CBC8-12A5-0A0E-09A8-A0CB68EC6455}"/>
              </a:ext>
            </a:extLst>
          </p:cNvPr>
          <p:cNvGrpSpPr/>
          <p:nvPr/>
        </p:nvGrpSpPr>
        <p:grpSpPr>
          <a:xfrm rot="-10800000">
            <a:off x="15395576" y="9028457"/>
            <a:ext cx="1863724" cy="73576"/>
            <a:chOff x="0" y="0"/>
            <a:chExt cx="393327" cy="15528"/>
          </a:xfrm>
        </p:grpSpPr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98B0BB24-534A-C807-10DC-CDA78CA2A99C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7" name="TextBox 27">
              <a:extLst>
                <a:ext uri="{FF2B5EF4-FFF2-40B4-BE49-F238E27FC236}">
                  <a16:creationId xmlns:a16="http://schemas.microsoft.com/office/drawing/2014/main" id="{EC617186-F5B0-7677-2F04-44844136D19B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sp>
        <p:nvSpPr>
          <p:cNvPr id="41" name="TextBox 41">
            <a:extLst>
              <a:ext uri="{FF2B5EF4-FFF2-40B4-BE49-F238E27FC236}">
                <a16:creationId xmlns:a16="http://schemas.microsoft.com/office/drawing/2014/main" id="{8C90DCF7-E697-B8EA-58FB-382ED4713C3D}"/>
              </a:ext>
            </a:extLst>
          </p:cNvPr>
          <p:cNvSpPr txBox="1"/>
          <p:nvPr/>
        </p:nvSpPr>
        <p:spPr>
          <a:xfrm>
            <a:off x="1219200" y="2472719"/>
            <a:ext cx="14176376" cy="1531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944"/>
              </a:lnSpc>
            </a:pPr>
            <a:r>
              <a:rPr lang="pt-BR" sz="5400" b="1" dirty="0">
                <a:solidFill>
                  <a:schemeClr val="bg1"/>
                </a:solidFill>
              </a:rPr>
              <a:t>Principais dificuldades na advocacia dos Regimes Próprios de Previdência Social (RPPS)</a:t>
            </a:r>
            <a:endParaRPr lang="en-US" sz="5400" b="1" dirty="0">
              <a:solidFill>
                <a:schemeClr val="bg1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  <p:sp>
        <p:nvSpPr>
          <p:cNvPr id="42" name="TextBox 42">
            <a:extLst>
              <a:ext uri="{FF2B5EF4-FFF2-40B4-BE49-F238E27FC236}">
                <a16:creationId xmlns:a16="http://schemas.microsoft.com/office/drawing/2014/main" id="{42D7A4FB-AC06-6017-D94F-D1B6409667A7}"/>
              </a:ext>
            </a:extLst>
          </p:cNvPr>
          <p:cNvSpPr txBox="1"/>
          <p:nvPr/>
        </p:nvSpPr>
        <p:spPr>
          <a:xfrm>
            <a:off x="863060" y="4778980"/>
            <a:ext cx="16662940" cy="65621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pt-BR" sz="3600" dirty="0">
                <a:solidFill>
                  <a:schemeClr val="bg1"/>
                </a:solidFill>
              </a:rPr>
              <a:t>Complexidade e especificidade da legislação;</a:t>
            </a:r>
          </a:p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pt-BR" sz="3600" dirty="0">
                <a:solidFill>
                  <a:schemeClr val="bg1"/>
                </a:solidFill>
              </a:rPr>
              <a:t>Eventual falta de familiaridade com o universo do RPPS ;</a:t>
            </a:r>
          </a:p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pt-BR" sz="3600" dirty="0">
                <a:solidFill>
                  <a:schemeClr val="bg1"/>
                </a:solidFill>
              </a:rPr>
              <a:t>Necessidade de aprofundamento nos trâmites administrativos e jurídicos de cada ente federativo, que possuem autonomia e regras próprias.</a:t>
            </a:r>
          </a:p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pt-BR" sz="3600" dirty="0">
              <a:solidFill>
                <a:schemeClr val="bg1"/>
              </a:solidFill>
            </a:endParaRPr>
          </a:p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pt-BR" sz="3600" dirty="0">
              <a:solidFill>
                <a:schemeClr val="bg1"/>
              </a:solidFill>
            </a:endParaRPr>
          </a:p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pt-BR" sz="3600" dirty="0">
              <a:solidFill>
                <a:schemeClr val="bg1"/>
              </a:solidFill>
            </a:endParaRPr>
          </a:p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sz="3600" b="1" dirty="0">
              <a:solidFill>
                <a:schemeClr val="bg1"/>
              </a:solidFill>
              <a:ea typeface="Garet"/>
              <a:cs typeface="Garet"/>
              <a:sym typeface="Garet"/>
            </a:endParaRPr>
          </a:p>
        </p:txBody>
      </p:sp>
      <p:grpSp>
        <p:nvGrpSpPr>
          <p:cNvPr id="46" name="Group 46">
            <a:extLst>
              <a:ext uri="{FF2B5EF4-FFF2-40B4-BE49-F238E27FC236}">
                <a16:creationId xmlns:a16="http://schemas.microsoft.com/office/drawing/2014/main" id="{411666BB-2BF4-5942-59ED-7B7821719153}"/>
              </a:ext>
            </a:extLst>
          </p:cNvPr>
          <p:cNvGrpSpPr/>
          <p:nvPr/>
        </p:nvGrpSpPr>
        <p:grpSpPr>
          <a:xfrm>
            <a:off x="15201577" y="108048"/>
            <a:ext cx="2892424" cy="2892424"/>
            <a:chOff x="0" y="0"/>
            <a:chExt cx="812800" cy="812800"/>
          </a:xfrm>
        </p:grpSpPr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413A531F-45C2-A83D-EF22-D4BF7893943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8" name="TextBox 48">
              <a:extLst>
                <a:ext uri="{FF2B5EF4-FFF2-40B4-BE49-F238E27FC236}">
                  <a16:creationId xmlns:a16="http://schemas.microsoft.com/office/drawing/2014/main" id="{35473FCC-1E42-2EBD-C028-4153667BFE82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10571" tIns="10571" rIns="10571" bIns="10571" rtlCol="0" anchor="ctr"/>
            <a:lstStyle/>
            <a:p>
              <a:pPr algn="ctr">
                <a:lnSpc>
                  <a:spcPts val="525"/>
                </a:lnSpc>
              </a:pPr>
              <a:endParaRPr/>
            </a:p>
          </p:txBody>
        </p:sp>
      </p:grpSp>
      <p:grpSp>
        <p:nvGrpSpPr>
          <p:cNvPr id="49" name="Group 49">
            <a:extLst>
              <a:ext uri="{FF2B5EF4-FFF2-40B4-BE49-F238E27FC236}">
                <a16:creationId xmlns:a16="http://schemas.microsoft.com/office/drawing/2014/main" id="{67899438-D0EB-8889-2D17-6D35FEAA31AD}"/>
              </a:ext>
            </a:extLst>
          </p:cNvPr>
          <p:cNvGrpSpPr/>
          <p:nvPr/>
        </p:nvGrpSpPr>
        <p:grpSpPr>
          <a:xfrm>
            <a:off x="15552926" y="912494"/>
            <a:ext cx="2291454" cy="1283534"/>
            <a:chOff x="0" y="0"/>
            <a:chExt cx="3055272" cy="1711379"/>
          </a:xfrm>
        </p:grpSpPr>
        <p:sp>
          <p:nvSpPr>
            <p:cNvPr id="50" name="TextBox 50">
              <a:extLst>
                <a:ext uri="{FF2B5EF4-FFF2-40B4-BE49-F238E27FC236}">
                  <a16:creationId xmlns:a16="http://schemas.microsoft.com/office/drawing/2014/main" id="{80AF8A91-4F28-D01A-DFC1-CDEAA7BFEAB6}"/>
                </a:ext>
              </a:extLst>
            </p:cNvPr>
            <p:cNvSpPr txBox="1"/>
            <p:nvPr/>
          </p:nvSpPr>
          <p:spPr>
            <a:xfrm>
              <a:off x="0" y="-66675"/>
              <a:ext cx="3055272" cy="6816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51"/>
                </a:lnSpc>
              </a:pPr>
              <a:r>
                <a:rPr lang="en-US" sz="3036" spc="631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51" name="TextBox 51">
              <a:extLst>
                <a:ext uri="{FF2B5EF4-FFF2-40B4-BE49-F238E27FC236}">
                  <a16:creationId xmlns:a16="http://schemas.microsoft.com/office/drawing/2014/main" id="{40483CF2-50A9-E22A-8F67-3252A8FF5C72}"/>
                </a:ext>
              </a:extLst>
            </p:cNvPr>
            <p:cNvSpPr txBox="1"/>
            <p:nvPr/>
          </p:nvSpPr>
          <p:spPr>
            <a:xfrm>
              <a:off x="0" y="516351"/>
              <a:ext cx="3055272" cy="672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43"/>
                </a:lnSpc>
              </a:pPr>
              <a:r>
                <a:rPr lang="en-US" sz="3031" b="1" spc="269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52" name="Freeform 52">
              <a:extLst>
                <a:ext uri="{FF2B5EF4-FFF2-40B4-BE49-F238E27FC236}">
                  <a16:creationId xmlns:a16="http://schemas.microsoft.com/office/drawing/2014/main" id="{1164FF59-C1BD-8A2B-1269-74E432042BBC}"/>
                </a:ext>
              </a:extLst>
            </p:cNvPr>
            <p:cNvSpPr/>
            <p:nvPr/>
          </p:nvSpPr>
          <p:spPr>
            <a:xfrm>
              <a:off x="1022551" y="669530"/>
              <a:ext cx="561361" cy="423126"/>
            </a:xfrm>
            <a:custGeom>
              <a:avLst/>
              <a:gdLst/>
              <a:ahLst/>
              <a:cxnLst/>
              <a:rect l="l" t="t" r="r" b="b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53" name="TextBox 53">
              <a:extLst>
                <a:ext uri="{FF2B5EF4-FFF2-40B4-BE49-F238E27FC236}">
                  <a16:creationId xmlns:a16="http://schemas.microsoft.com/office/drawing/2014/main" id="{85290A85-90C2-EAAF-DB90-843194C16436}"/>
                </a:ext>
              </a:extLst>
            </p:cNvPr>
            <p:cNvSpPr txBox="1"/>
            <p:nvPr/>
          </p:nvSpPr>
          <p:spPr>
            <a:xfrm>
              <a:off x="0" y="1194103"/>
              <a:ext cx="3055272" cy="517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3"/>
                </a:lnSpc>
              </a:pPr>
              <a:r>
                <a:rPr lang="en-US" sz="2316" spc="375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4677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180CAD-6E34-F9FF-2144-53CB8E428A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27888AC-3A4E-B771-2537-08A7E09E6AE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97000" y="-1143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13202" r="-13202"/>
            </a:stretch>
          </a:blipFill>
        </p:spPr>
        <p:txBody>
          <a:bodyPr/>
          <a:lstStyle/>
          <a:p>
            <a:r>
              <a:rPr lang="pt-BR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👨‍🎓</a:t>
            </a:r>
          </a:p>
          <a:p>
            <a:endParaRPr lang="pt-BR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FB5C8A0A-E3B0-38DB-4692-0EB084CB6AED}"/>
              </a:ext>
            </a:extLst>
          </p:cNvPr>
          <p:cNvGrpSpPr/>
          <p:nvPr/>
        </p:nvGrpSpPr>
        <p:grpSpPr>
          <a:xfrm rot="-10800000">
            <a:off x="1028700" y="9028457"/>
            <a:ext cx="1863724" cy="73576"/>
            <a:chOff x="0" y="0"/>
            <a:chExt cx="393327" cy="15528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4B39B858-F356-BAB8-D818-B211B4F70A0F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4DB971CD-D2B2-7C4D-02CD-D2F99F497D55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B4979122-1BAF-D637-EDBB-9621D8419D67}"/>
              </a:ext>
            </a:extLst>
          </p:cNvPr>
          <p:cNvGrpSpPr/>
          <p:nvPr/>
        </p:nvGrpSpPr>
        <p:grpSpPr>
          <a:xfrm rot="-10800000">
            <a:off x="3080225" y="9028457"/>
            <a:ext cx="1863724" cy="73576"/>
            <a:chOff x="0" y="0"/>
            <a:chExt cx="393327" cy="1552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F4B7008E-F0BE-9A2B-00EA-1CEBF3CCF4EB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C45AF87D-8821-F6AF-B13C-D340A543602F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F991C1B1-91E1-BB97-4393-E0093FAC5F41}"/>
              </a:ext>
            </a:extLst>
          </p:cNvPr>
          <p:cNvGrpSpPr/>
          <p:nvPr/>
        </p:nvGrpSpPr>
        <p:grpSpPr>
          <a:xfrm rot="-10800000">
            <a:off x="5131751" y="9028457"/>
            <a:ext cx="1863724" cy="73576"/>
            <a:chOff x="0" y="0"/>
            <a:chExt cx="393327" cy="15528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1C5B8E67-37DB-80F8-9938-8DD78BC0342C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1067E8F4-88D7-D136-1DD3-1AEA1855E6A9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:a16="http://schemas.microsoft.com/office/drawing/2014/main" id="{AB84DBA5-5060-953C-C6E8-B70E32910B65}"/>
              </a:ext>
            </a:extLst>
          </p:cNvPr>
          <p:cNvGrpSpPr/>
          <p:nvPr/>
        </p:nvGrpSpPr>
        <p:grpSpPr>
          <a:xfrm rot="-10800000">
            <a:off x="7183276" y="9028457"/>
            <a:ext cx="1863724" cy="73576"/>
            <a:chOff x="0" y="0"/>
            <a:chExt cx="393327" cy="15528"/>
          </a:xfrm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6C408CD6-96DF-6D47-376C-524AF4293F6A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939CD7C0-7F41-DCD7-2B72-6F0AEE55274E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76F78AFB-A224-60C4-30A4-24E768053A21}"/>
              </a:ext>
            </a:extLst>
          </p:cNvPr>
          <p:cNvGrpSpPr/>
          <p:nvPr/>
        </p:nvGrpSpPr>
        <p:grpSpPr>
          <a:xfrm rot="-10800000">
            <a:off x="9234802" y="9028457"/>
            <a:ext cx="1863724" cy="73576"/>
            <a:chOff x="0" y="0"/>
            <a:chExt cx="393327" cy="15528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788054DD-9619-F340-33AD-A6123F40C29E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5B92009D-D919-31F2-24E8-7BBD64045D00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E39A7D35-F55C-A34F-024C-16216B2EEEE2}"/>
              </a:ext>
            </a:extLst>
          </p:cNvPr>
          <p:cNvGrpSpPr/>
          <p:nvPr/>
        </p:nvGrpSpPr>
        <p:grpSpPr>
          <a:xfrm rot="-10800000">
            <a:off x="11286327" y="9028457"/>
            <a:ext cx="1863724" cy="73576"/>
            <a:chOff x="0" y="0"/>
            <a:chExt cx="393327" cy="15528"/>
          </a:xfrm>
        </p:grpSpPr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7DDCC33B-4AFD-50FB-5E86-4B773324D0A7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id="{C2442D74-D1C9-1813-5028-6C0846F45FAA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2" name="Group 22">
            <a:extLst>
              <a:ext uri="{FF2B5EF4-FFF2-40B4-BE49-F238E27FC236}">
                <a16:creationId xmlns:a16="http://schemas.microsoft.com/office/drawing/2014/main" id="{7DF5A7E1-E002-60C6-A494-215A81E90B2D}"/>
              </a:ext>
            </a:extLst>
          </p:cNvPr>
          <p:cNvGrpSpPr/>
          <p:nvPr/>
        </p:nvGrpSpPr>
        <p:grpSpPr>
          <a:xfrm rot="-10800000">
            <a:off x="13337853" y="9028457"/>
            <a:ext cx="1863724" cy="73576"/>
            <a:chOff x="0" y="0"/>
            <a:chExt cx="393327" cy="15528"/>
          </a:xfrm>
        </p:grpSpPr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3D6BF33E-7F0B-C3A2-310D-0D5C3E13724F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1910AD4B-D7C7-B91F-4AE7-6231A5FA97E7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5" name="Group 25">
            <a:extLst>
              <a:ext uri="{FF2B5EF4-FFF2-40B4-BE49-F238E27FC236}">
                <a16:creationId xmlns:a16="http://schemas.microsoft.com/office/drawing/2014/main" id="{8BF91753-031B-F2DD-9E04-D005FBF2BF8A}"/>
              </a:ext>
            </a:extLst>
          </p:cNvPr>
          <p:cNvGrpSpPr/>
          <p:nvPr/>
        </p:nvGrpSpPr>
        <p:grpSpPr>
          <a:xfrm rot="-10800000">
            <a:off x="15395576" y="9028457"/>
            <a:ext cx="1863724" cy="73576"/>
            <a:chOff x="0" y="0"/>
            <a:chExt cx="393327" cy="15528"/>
          </a:xfrm>
        </p:grpSpPr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4E6F0467-27AC-2F5F-E5EF-1257F2BAD564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7" name="TextBox 27">
              <a:extLst>
                <a:ext uri="{FF2B5EF4-FFF2-40B4-BE49-F238E27FC236}">
                  <a16:creationId xmlns:a16="http://schemas.microsoft.com/office/drawing/2014/main" id="{E35B9027-5F4E-C2AB-46B2-DA6AD6CCE453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sp>
        <p:nvSpPr>
          <p:cNvPr id="41" name="TextBox 41">
            <a:extLst>
              <a:ext uri="{FF2B5EF4-FFF2-40B4-BE49-F238E27FC236}">
                <a16:creationId xmlns:a16="http://schemas.microsoft.com/office/drawing/2014/main" id="{246634F7-53F8-DE2D-A49A-258FCF1A92D0}"/>
              </a:ext>
            </a:extLst>
          </p:cNvPr>
          <p:cNvSpPr txBox="1"/>
          <p:nvPr/>
        </p:nvSpPr>
        <p:spPr>
          <a:xfrm>
            <a:off x="1219200" y="2472719"/>
            <a:ext cx="14176376" cy="7367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944"/>
              </a:lnSpc>
            </a:pPr>
            <a:r>
              <a:rPr lang="pt-BR" sz="4400" b="1" dirty="0">
                <a:solidFill>
                  <a:schemeClr val="bg1"/>
                </a:solidFill>
              </a:rPr>
              <a:t>Atitudes Estratégicas para as Procuradorias Previdenciárias:</a:t>
            </a:r>
            <a:endParaRPr lang="en-US" sz="4400" b="1" dirty="0">
              <a:solidFill>
                <a:schemeClr val="bg1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  <p:sp>
        <p:nvSpPr>
          <p:cNvPr id="42" name="TextBox 42">
            <a:extLst>
              <a:ext uri="{FF2B5EF4-FFF2-40B4-BE49-F238E27FC236}">
                <a16:creationId xmlns:a16="http://schemas.microsoft.com/office/drawing/2014/main" id="{481BC22E-88DE-2644-5CAD-DDFB85823C02}"/>
              </a:ext>
            </a:extLst>
          </p:cNvPr>
          <p:cNvSpPr txBox="1"/>
          <p:nvPr/>
        </p:nvSpPr>
        <p:spPr>
          <a:xfrm>
            <a:off x="1028700" y="4096656"/>
            <a:ext cx="16497300" cy="74238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pt-BR" sz="4000" b="1" dirty="0">
                <a:solidFill>
                  <a:schemeClr val="bg1"/>
                </a:solidFill>
              </a:rPr>
              <a:t>1. Prevenção de Litígios:</a:t>
            </a:r>
          </a:p>
          <a:p>
            <a:pPr algn="just"/>
            <a:endParaRPr lang="pt-BR" sz="4000" dirty="0">
              <a:solidFill>
                <a:schemeClr val="bg1"/>
              </a:solidFill>
            </a:endParaRPr>
          </a:p>
          <a:p>
            <a:pPr algn="just" fontAlgn="ctr"/>
            <a:r>
              <a:rPr lang="pt-BR" sz="4000" b="1" dirty="0">
                <a:solidFill>
                  <a:schemeClr val="bg1"/>
                </a:solidFill>
              </a:rPr>
              <a:t>1.1. Identificação e correção de falhas administrativas:</a:t>
            </a:r>
            <a:r>
              <a:rPr lang="pt-BR" sz="4000" dirty="0">
                <a:solidFill>
                  <a:schemeClr val="bg1"/>
                </a:solidFill>
              </a:rPr>
              <a:t> Mapear as causas que levam a ações judiciais para propor medidas que as evitem. </a:t>
            </a:r>
          </a:p>
          <a:p>
            <a:pPr algn="just" fontAlgn="ctr"/>
            <a:endParaRPr lang="pt-BR" sz="4000" dirty="0">
              <a:solidFill>
                <a:schemeClr val="bg1"/>
              </a:solidFill>
            </a:endParaRPr>
          </a:p>
          <a:p>
            <a:pPr algn="just"/>
            <a:r>
              <a:rPr lang="pt-BR" sz="4000" b="1" dirty="0">
                <a:solidFill>
                  <a:schemeClr val="bg1"/>
                </a:solidFill>
              </a:rPr>
              <a:t>1.2. Foco na eficiência:</a:t>
            </a:r>
            <a:r>
              <a:rPr lang="pt-BR" sz="4000" dirty="0">
                <a:solidFill>
                  <a:schemeClr val="bg1"/>
                </a:solidFill>
              </a:rPr>
              <a:t> Corrigir falhas administrativas, especialmente as recorrentes, que são motivos comuns para a judicialização de questões previdenciárias. </a:t>
            </a:r>
          </a:p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pt-BR" sz="4000" dirty="0">
              <a:solidFill>
                <a:schemeClr val="bg1"/>
              </a:solidFill>
            </a:endParaRPr>
          </a:p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pt-BR" sz="3600" dirty="0">
              <a:solidFill>
                <a:schemeClr val="bg1"/>
              </a:solidFill>
            </a:endParaRPr>
          </a:p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sz="3600" b="1" dirty="0">
              <a:solidFill>
                <a:schemeClr val="bg1"/>
              </a:solidFill>
              <a:ea typeface="Garet"/>
              <a:cs typeface="Garet"/>
              <a:sym typeface="Garet"/>
            </a:endParaRPr>
          </a:p>
        </p:txBody>
      </p:sp>
      <p:grpSp>
        <p:nvGrpSpPr>
          <p:cNvPr id="46" name="Group 46">
            <a:extLst>
              <a:ext uri="{FF2B5EF4-FFF2-40B4-BE49-F238E27FC236}">
                <a16:creationId xmlns:a16="http://schemas.microsoft.com/office/drawing/2014/main" id="{97D7134A-A925-3143-F436-7737D34DF7AD}"/>
              </a:ext>
            </a:extLst>
          </p:cNvPr>
          <p:cNvGrpSpPr/>
          <p:nvPr/>
        </p:nvGrpSpPr>
        <p:grpSpPr>
          <a:xfrm>
            <a:off x="15201577" y="108048"/>
            <a:ext cx="2892424" cy="2892424"/>
            <a:chOff x="0" y="0"/>
            <a:chExt cx="812800" cy="812800"/>
          </a:xfrm>
        </p:grpSpPr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4A768DCE-EF6C-14CA-7259-D07EFB6050C5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8" name="TextBox 48">
              <a:extLst>
                <a:ext uri="{FF2B5EF4-FFF2-40B4-BE49-F238E27FC236}">
                  <a16:creationId xmlns:a16="http://schemas.microsoft.com/office/drawing/2014/main" id="{C8E1059B-7619-6AB4-5253-E59CFCC9062F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10571" tIns="10571" rIns="10571" bIns="10571" rtlCol="0" anchor="ctr"/>
            <a:lstStyle/>
            <a:p>
              <a:pPr algn="ctr">
                <a:lnSpc>
                  <a:spcPts val="525"/>
                </a:lnSpc>
              </a:pPr>
              <a:endParaRPr/>
            </a:p>
          </p:txBody>
        </p:sp>
      </p:grpSp>
      <p:grpSp>
        <p:nvGrpSpPr>
          <p:cNvPr id="49" name="Group 49">
            <a:extLst>
              <a:ext uri="{FF2B5EF4-FFF2-40B4-BE49-F238E27FC236}">
                <a16:creationId xmlns:a16="http://schemas.microsoft.com/office/drawing/2014/main" id="{7B31DDBD-0770-17E8-4825-6B16F2206B6B}"/>
              </a:ext>
            </a:extLst>
          </p:cNvPr>
          <p:cNvGrpSpPr/>
          <p:nvPr/>
        </p:nvGrpSpPr>
        <p:grpSpPr>
          <a:xfrm>
            <a:off x="15552926" y="912494"/>
            <a:ext cx="2291454" cy="1283534"/>
            <a:chOff x="0" y="0"/>
            <a:chExt cx="3055272" cy="1711379"/>
          </a:xfrm>
        </p:grpSpPr>
        <p:sp>
          <p:nvSpPr>
            <p:cNvPr id="50" name="TextBox 50">
              <a:extLst>
                <a:ext uri="{FF2B5EF4-FFF2-40B4-BE49-F238E27FC236}">
                  <a16:creationId xmlns:a16="http://schemas.microsoft.com/office/drawing/2014/main" id="{B429B079-5BF3-4BE4-8F44-F1FBDB4C1D06}"/>
                </a:ext>
              </a:extLst>
            </p:cNvPr>
            <p:cNvSpPr txBox="1"/>
            <p:nvPr/>
          </p:nvSpPr>
          <p:spPr>
            <a:xfrm>
              <a:off x="0" y="-66675"/>
              <a:ext cx="3055272" cy="6816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51"/>
                </a:lnSpc>
              </a:pPr>
              <a:r>
                <a:rPr lang="en-US" sz="3036" spc="631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51" name="TextBox 51">
              <a:extLst>
                <a:ext uri="{FF2B5EF4-FFF2-40B4-BE49-F238E27FC236}">
                  <a16:creationId xmlns:a16="http://schemas.microsoft.com/office/drawing/2014/main" id="{F88B18C0-C45E-6EF0-9C8B-975C544DE96C}"/>
                </a:ext>
              </a:extLst>
            </p:cNvPr>
            <p:cNvSpPr txBox="1"/>
            <p:nvPr/>
          </p:nvSpPr>
          <p:spPr>
            <a:xfrm>
              <a:off x="0" y="516351"/>
              <a:ext cx="3055272" cy="672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43"/>
                </a:lnSpc>
              </a:pPr>
              <a:r>
                <a:rPr lang="en-US" sz="3031" b="1" spc="269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52" name="Freeform 52">
              <a:extLst>
                <a:ext uri="{FF2B5EF4-FFF2-40B4-BE49-F238E27FC236}">
                  <a16:creationId xmlns:a16="http://schemas.microsoft.com/office/drawing/2014/main" id="{C38F59BA-3F16-71F0-5A2C-73D5DE24F81C}"/>
                </a:ext>
              </a:extLst>
            </p:cNvPr>
            <p:cNvSpPr/>
            <p:nvPr/>
          </p:nvSpPr>
          <p:spPr>
            <a:xfrm>
              <a:off x="1022551" y="669530"/>
              <a:ext cx="561361" cy="423126"/>
            </a:xfrm>
            <a:custGeom>
              <a:avLst/>
              <a:gdLst/>
              <a:ahLst/>
              <a:cxnLst/>
              <a:rect l="l" t="t" r="r" b="b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53" name="TextBox 53">
              <a:extLst>
                <a:ext uri="{FF2B5EF4-FFF2-40B4-BE49-F238E27FC236}">
                  <a16:creationId xmlns:a16="http://schemas.microsoft.com/office/drawing/2014/main" id="{75AA8053-2518-E6B3-F2EC-7934FD05774A}"/>
                </a:ext>
              </a:extLst>
            </p:cNvPr>
            <p:cNvSpPr txBox="1"/>
            <p:nvPr/>
          </p:nvSpPr>
          <p:spPr>
            <a:xfrm>
              <a:off x="0" y="1194103"/>
              <a:ext cx="3055272" cy="517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3"/>
                </a:lnSpc>
              </a:pPr>
              <a:r>
                <a:rPr lang="en-US" sz="2316" spc="375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306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22F74E-34F4-BE46-1909-7CC036536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0DBF8D2D-CB11-ED66-0BBD-73D410D73C4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97000" y="-1143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13202" r="-13202"/>
            </a:stretch>
          </a:blipFill>
        </p:spPr>
        <p:txBody>
          <a:bodyPr/>
          <a:lstStyle/>
          <a:p>
            <a:r>
              <a:rPr lang="pt-BR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👨‍🎓</a:t>
            </a:r>
          </a:p>
          <a:p>
            <a:endParaRPr lang="pt-BR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D5CB1716-94F7-317E-7211-A8CDE0CDE792}"/>
              </a:ext>
            </a:extLst>
          </p:cNvPr>
          <p:cNvGrpSpPr/>
          <p:nvPr/>
        </p:nvGrpSpPr>
        <p:grpSpPr>
          <a:xfrm rot="-10800000">
            <a:off x="1028700" y="9028457"/>
            <a:ext cx="1863724" cy="73576"/>
            <a:chOff x="0" y="0"/>
            <a:chExt cx="393327" cy="15528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57DAE60E-3E92-856D-5CC3-6AD59915F188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3292803C-18A3-229B-A103-E2430AE3D435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FB103BFB-B303-1979-F483-E9272E2CB6E2}"/>
              </a:ext>
            </a:extLst>
          </p:cNvPr>
          <p:cNvGrpSpPr/>
          <p:nvPr/>
        </p:nvGrpSpPr>
        <p:grpSpPr>
          <a:xfrm rot="-10800000">
            <a:off x="3080225" y="9028457"/>
            <a:ext cx="1863724" cy="73576"/>
            <a:chOff x="0" y="0"/>
            <a:chExt cx="393327" cy="1552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F3CDCBD-BCA5-0D9B-00AE-A7B9D3C9CDB1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5AF6EDF-BADD-FC92-C546-09D901F8E3ED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CAE46DA4-2357-3910-1125-1E13F2FC34A9}"/>
              </a:ext>
            </a:extLst>
          </p:cNvPr>
          <p:cNvGrpSpPr/>
          <p:nvPr/>
        </p:nvGrpSpPr>
        <p:grpSpPr>
          <a:xfrm rot="-10800000">
            <a:off x="5131751" y="9028457"/>
            <a:ext cx="1863724" cy="73576"/>
            <a:chOff x="0" y="0"/>
            <a:chExt cx="393327" cy="15528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8452C299-C971-0568-26EC-49847A021F83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4AFF73B8-4292-4A9C-C00E-F9D85D63F204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:a16="http://schemas.microsoft.com/office/drawing/2014/main" id="{1AFB5B29-9888-D7F0-A94E-5013DE4949A7}"/>
              </a:ext>
            </a:extLst>
          </p:cNvPr>
          <p:cNvGrpSpPr/>
          <p:nvPr/>
        </p:nvGrpSpPr>
        <p:grpSpPr>
          <a:xfrm rot="-10800000">
            <a:off x="7183276" y="9028457"/>
            <a:ext cx="1863724" cy="73576"/>
            <a:chOff x="0" y="0"/>
            <a:chExt cx="393327" cy="15528"/>
          </a:xfrm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D9161A8A-CA73-0559-66B7-34DA4F02A3CA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68314F8D-BBDA-03BA-524C-55CC6EB57BEF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769C4132-037A-6553-26C0-C0C973FD21B6}"/>
              </a:ext>
            </a:extLst>
          </p:cNvPr>
          <p:cNvGrpSpPr/>
          <p:nvPr/>
        </p:nvGrpSpPr>
        <p:grpSpPr>
          <a:xfrm rot="-10800000">
            <a:off x="9234802" y="9028457"/>
            <a:ext cx="1863724" cy="73576"/>
            <a:chOff x="0" y="0"/>
            <a:chExt cx="393327" cy="15528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25463159-07E0-0025-4FE1-F30971523800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450BAD05-69E5-00B3-07ED-73A1C60DB868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014F57FA-18D3-6C48-08BC-D20D48CBAA82}"/>
              </a:ext>
            </a:extLst>
          </p:cNvPr>
          <p:cNvGrpSpPr/>
          <p:nvPr/>
        </p:nvGrpSpPr>
        <p:grpSpPr>
          <a:xfrm rot="-10800000">
            <a:off x="11286327" y="9028457"/>
            <a:ext cx="1863724" cy="73576"/>
            <a:chOff x="0" y="0"/>
            <a:chExt cx="393327" cy="15528"/>
          </a:xfrm>
        </p:grpSpPr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F8BE449F-1FF9-19C4-3170-A97B74CFA24E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id="{DC3F3990-97B0-27BA-A9C4-DE16BE3456A2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2" name="Group 22">
            <a:extLst>
              <a:ext uri="{FF2B5EF4-FFF2-40B4-BE49-F238E27FC236}">
                <a16:creationId xmlns:a16="http://schemas.microsoft.com/office/drawing/2014/main" id="{90098566-755B-EAC3-CBE8-1B29F7572B14}"/>
              </a:ext>
            </a:extLst>
          </p:cNvPr>
          <p:cNvGrpSpPr/>
          <p:nvPr/>
        </p:nvGrpSpPr>
        <p:grpSpPr>
          <a:xfrm rot="-10800000">
            <a:off x="13337853" y="9028457"/>
            <a:ext cx="1863724" cy="73576"/>
            <a:chOff x="0" y="0"/>
            <a:chExt cx="393327" cy="15528"/>
          </a:xfrm>
        </p:grpSpPr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3A719712-DF96-7CEC-6E40-9F8E14B73627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77F70069-A45F-C63B-7BAA-E71EDC60B22E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5" name="Group 25">
            <a:extLst>
              <a:ext uri="{FF2B5EF4-FFF2-40B4-BE49-F238E27FC236}">
                <a16:creationId xmlns:a16="http://schemas.microsoft.com/office/drawing/2014/main" id="{40B49B5C-AF65-0378-D924-A4DF0110EE53}"/>
              </a:ext>
            </a:extLst>
          </p:cNvPr>
          <p:cNvGrpSpPr/>
          <p:nvPr/>
        </p:nvGrpSpPr>
        <p:grpSpPr>
          <a:xfrm rot="-10800000">
            <a:off x="15395576" y="9028457"/>
            <a:ext cx="1863724" cy="73576"/>
            <a:chOff x="0" y="0"/>
            <a:chExt cx="393327" cy="15528"/>
          </a:xfrm>
        </p:grpSpPr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8B5249D9-B97C-6E62-044E-D2510C8C8672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7" name="TextBox 27">
              <a:extLst>
                <a:ext uri="{FF2B5EF4-FFF2-40B4-BE49-F238E27FC236}">
                  <a16:creationId xmlns:a16="http://schemas.microsoft.com/office/drawing/2014/main" id="{76637CB8-89DE-24BE-47D6-19C35FE8B5E8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sp>
        <p:nvSpPr>
          <p:cNvPr id="41" name="TextBox 41">
            <a:extLst>
              <a:ext uri="{FF2B5EF4-FFF2-40B4-BE49-F238E27FC236}">
                <a16:creationId xmlns:a16="http://schemas.microsoft.com/office/drawing/2014/main" id="{85F8EEDE-F17C-E7CF-A605-4C47818F91FF}"/>
              </a:ext>
            </a:extLst>
          </p:cNvPr>
          <p:cNvSpPr txBox="1"/>
          <p:nvPr/>
        </p:nvSpPr>
        <p:spPr>
          <a:xfrm>
            <a:off x="1219200" y="2472719"/>
            <a:ext cx="14176376" cy="7367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944"/>
              </a:lnSpc>
            </a:pPr>
            <a:r>
              <a:rPr lang="pt-BR" sz="4400" b="1" dirty="0">
                <a:solidFill>
                  <a:schemeClr val="bg1"/>
                </a:solidFill>
              </a:rPr>
              <a:t>Atitudes Estratégicas para as Procuradorias Previdenciárias:</a:t>
            </a:r>
            <a:endParaRPr lang="en-US" sz="4400" b="1" dirty="0">
              <a:solidFill>
                <a:schemeClr val="bg1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  <p:sp>
        <p:nvSpPr>
          <p:cNvPr id="42" name="TextBox 42">
            <a:extLst>
              <a:ext uri="{FF2B5EF4-FFF2-40B4-BE49-F238E27FC236}">
                <a16:creationId xmlns:a16="http://schemas.microsoft.com/office/drawing/2014/main" id="{887CCD35-6AD1-A4D8-0C1D-55E25AC0848D}"/>
              </a:ext>
            </a:extLst>
          </p:cNvPr>
          <p:cNvSpPr txBox="1"/>
          <p:nvPr/>
        </p:nvSpPr>
        <p:spPr>
          <a:xfrm>
            <a:off x="1028700" y="4096656"/>
            <a:ext cx="16497300" cy="71161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pt-BR" sz="4000" b="1" dirty="0">
                <a:solidFill>
                  <a:schemeClr val="bg1"/>
                </a:solidFill>
              </a:rPr>
              <a:t>2. Comunicação e Integração:</a:t>
            </a:r>
            <a:endParaRPr lang="pt-BR" sz="4000" dirty="0">
              <a:solidFill>
                <a:schemeClr val="bg1"/>
              </a:solidFill>
            </a:endParaRPr>
          </a:p>
          <a:p>
            <a:pPr algn="just" fontAlgn="ctr"/>
            <a:endParaRPr lang="pt-BR" sz="4000" b="1" dirty="0">
              <a:solidFill>
                <a:schemeClr val="bg1"/>
              </a:solidFill>
            </a:endParaRPr>
          </a:p>
          <a:p>
            <a:pPr algn="just" fontAlgn="ctr"/>
            <a:r>
              <a:rPr lang="pt-BR" sz="4000" b="1" dirty="0">
                <a:solidFill>
                  <a:schemeClr val="bg1"/>
                </a:solidFill>
              </a:rPr>
              <a:t>2.1. Aprimoramento da comunicação interinstitucional:</a:t>
            </a:r>
            <a:r>
              <a:rPr lang="pt-BR" sz="4000" dirty="0">
                <a:solidFill>
                  <a:schemeClr val="bg1"/>
                </a:solidFill>
              </a:rPr>
              <a:t> Melhorar os canais de diálogo.</a:t>
            </a:r>
          </a:p>
          <a:p>
            <a:pPr algn="just" fontAlgn="ctr"/>
            <a:endParaRPr lang="pt-BR" sz="4000" dirty="0">
              <a:solidFill>
                <a:schemeClr val="bg1"/>
              </a:solidFill>
            </a:endParaRPr>
          </a:p>
          <a:p>
            <a:pPr algn="just"/>
            <a:r>
              <a:rPr lang="pt-BR" sz="4000" b="1" dirty="0">
                <a:solidFill>
                  <a:schemeClr val="bg1"/>
                </a:solidFill>
              </a:rPr>
              <a:t>2.2. Integração administrativo-judicial:</a:t>
            </a:r>
            <a:r>
              <a:rPr lang="pt-BR" sz="4000" dirty="0">
                <a:solidFill>
                  <a:schemeClr val="bg1"/>
                </a:solidFill>
              </a:rPr>
              <a:t> Conectar o processo administrativo com a defesa judicial, garantindo maior efetividade e apoio técnico às decisões do RPPS Municipal. </a:t>
            </a:r>
          </a:p>
          <a:p>
            <a:pPr algn="just"/>
            <a:endParaRPr lang="pt-BR" sz="4000" dirty="0">
              <a:solidFill>
                <a:schemeClr val="bg1"/>
              </a:solidFill>
            </a:endParaRPr>
          </a:p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pt-BR" sz="3600" dirty="0">
              <a:solidFill>
                <a:schemeClr val="bg1"/>
              </a:solidFill>
            </a:endParaRPr>
          </a:p>
          <a:p>
            <a:pPr marL="571500" indent="-5715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sz="3600" b="1" dirty="0">
              <a:solidFill>
                <a:schemeClr val="bg1"/>
              </a:solidFill>
              <a:ea typeface="Garet"/>
              <a:cs typeface="Garet"/>
              <a:sym typeface="Garet"/>
            </a:endParaRPr>
          </a:p>
        </p:txBody>
      </p:sp>
      <p:grpSp>
        <p:nvGrpSpPr>
          <p:cNvPr id="46" name="Group 46">
            <a:extLst>
              <a:ext uri="{FF2B5EF4-FFF2-40B4-BE49-F238E27FC236}">
                <a16:creationId xmlns:a16="http://schemas.microsoft.com/office/drawing/2014/main" id="{D069B712-2D18-0D45-3D27-24046A31B14D}"/>
              </a:ext>
            </a:extLst>
          </p:cNvPr>
          <p:cNvGrpSpPr/>
          <p:nvPr/>
        </p:nvGrpSpPr>
        <p:grpSpPr>
          <a:xfrm>
            <a:off x="15201577" y="108048"/>
            <a:ext cx="2892424" cy="2892424"/>
            <a:chOff x="0" y="0"/>
            <a:chExt cx="812800" cy="812800"/>
          </a:xfrm>
        </p:grpSpPr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69F13DB2-3282-FE12-9FBE-3673B1ED7073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8" name="TextBox 48">
              <a:extLst>
                <a:ext uri="{FF2B5EF4-FFF2-40B4-BE49-F238E27FC236}">
                  <a16:creationId xmlns:a16="http://schemas.microsoft.com/office/drawing/2014/main" id="{9BF31A7B-AE9C-52C0-97F6-3DD26DE7532A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10571" tIns="10571" rIns="10571" bIns="10571" rtlCol="0" anchor="ctr"/>
            <a:lstStyle/>
            <a:p>
              <a:pPr algn="ctr">
                <a:lnSpc>
                  <a:spcPts val="525"/>
                </a:lnSpc>
              </a:pPr>
              <a:endParaRPr/>
            </a:p>
          </p:txBody>
        </p:sp>
      </p:grpSp>
      <p:grpSp>
        <p:nvGrpSpPr>
          <p:cNvPr id="49" name="Group 49">
            <a:extLst>
              <a:ext uri="{FF2B5EF4-FFF2-40B4-BE49-F238E27FC236}">
                <a16:creationId xmlns:a16="http://schemas.microsoft.com/office/drawing/2014/main" id="{E94FDD36-5ABB-9D49-6A68-4489C5C40AC7}"/>
              </a:ext>
            </a:extLst>
          </p:cNvPr>
          <p:cNvGrpSpPr/>
          <p:nvPr/>
        </p:nvGrpSpPr>
        <p:grpSpPr>
          <a:xfrm>
            <a:off x="15552926" y="912494"/>
            <a:ext cx="2291454" cy="1283534"/>
            <a:chOff x="0" y="0"/>
            <a:chExt cx="3055272" cy="1711379"/>
          </a:xfrm>
        </p:grpSpPr>
        <p:sp>
          <p:nvSpPr>
            <p:cNvPr id="50" name="TextBox 50">
              <a:extLst>
                <a:ext uri="{FF2B5EF4-FFF2-40B4-BE49-F238E27FC236}">
                  <a16:creationId xmlns:a16="http://schemas.microsoft.com/office/drawing/2014/main" id="{911561F8-7C98-B734-2867-AC114B5972CE}"/>
                </a:ext>
              </a:extLst>
            </p:cNvPr>
            <p:cNvSpPr txBox="1"/>
            <p:nvPr/>
          </p:nvSpPr>
          <p:spPr>
            <a:xfrm>
              <a:off x="0" y="-66675"/>
              <a:ext cx="3055272" cy="6816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51"/>
                </a:lnSpc>
              </a:pPr>
              <a:r>
                <a:rPr lang="en-US" sz="3036" spc="631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51" name="TextBox 51">
              <a:extLst>
                <a:ext uri="{FF2B5EF4-FFF2-40B4-BE49-F238E27FC236}">
                  <a16:creationId xmlns:a16="http://schemas.microsoft.com/office/drawing/2014/main" id="{AA54AC2A-4E48-BEAF-B565-5953A87BD3E1}"/>
                </a:ext>
              </a:extLst>
            </p:cNvPr>
            <p:cNvSpPr txBox="1"/>
            <p:nvPr/>
          </p:nvSpPr>
          <p:spPr>
            <a:xfrm>
              <a:off x="0" y="516351"/>
              <a:ext cx="3055272" cy="672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43"/>
                </a:lnSpc>
              </a:pPr>
              <a:r>
                <a:rPr lang="en-US" sz="3031" b="1" spc="269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52" name="Freeform 52">
              <a:extLst>
                <a:ext uri="{FF2B5EF4-FFF2-40B4-BE49-F238E27FC236}">
                  <a16:creationId xmlns:a16="http://schemas.microsoft.com/office/drawing/2014/main" id="{9D9B6DFF-F304-EF49-69A0-1C6505732B33}"/>
                </a:ext>
              </a:extLst>
            </p:cNvPr>
            <p:cNvSpPr/>
            <p:nvPr/>
          </p:nvSpPr>
          <p:spPr>
            <a:xfrm>
              <a:off x="1022551" y="669530"/>
              <a:ext cx="561361" cy="423126"/>
            </a:xfrm>
            <a:custGeom>
              <a:avLst/>
              <a:gdLst/>
              <a:ahLst/>
              <a:cxnLst/>
              <a:rect l="l" t="t" r="r" b="b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53" name="TextBox 53">
              <a:extLst>
                <a:ext uri="{FF2B5EF4-FFF2-40B4-BE49-F238E27FC236}">
                  <a16:creationId xmlns:a16="http://schemas.microsoft.com/office/drawing/2014/main" id="{E80C491B-6543-D50B-A3AB-2A57608AD206}"/>
                </a:ext>
              </a:extLst>
            </p:cNvPr>
            <p:cNvSpPr txBox="1"/>
            <p:nvPr/>
          </p:nvSpPr>
          <p:spPr>
            <a:xfrm>
              <a:off x="0" y="1194103"/>
              <a:ext cx="3055272" cy="517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3"/>
                </a:lnSpc>
              </a:pPr>
              <a:r>
                <a:rPr lang="en-US" sz="2316" spc="375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0618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028700" y="2620266"/>
            <a:ext cx="5836650" cy="16137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61"/>
              </a:lnSpc>
            </a:pPr>
            <a:r>
              <a:rPr lang="en-US" sz="5890" b="1" spc="412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PRINCIPAIS CONTATOS</a:t>
            </a:r>
          </a:p>
        </p:txBody>
      </p:sp>
      <p:grpSp>
        <p:nvGrpSpPr>
          <p:cNvPr id="5" name="Group 5"/>
          <p:cNvGrpSpPr/>
          <p:nvPr/>
        </p:nvGrpSpPr>
        <p:grpSpPr>
          <a:xfrm rot="-10800000">
            <a:off x="1028700" y="9028457"/>
            <a:ext cx="1863724" cy="73576"/>
            <a:chOff x="0" y="0"/>
            <a:chExt cx="393327" cy="1552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3080225" y="9028457"/>
            <a:ext cx="1863724" cy="73576"/>
            <a:chOff x="0" y="0"/>
            <a:chExt cx="393327" cy="1552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-10800000">
            <a:off x="5131751" y="9028457"/>
            <a:ext cx="1863724" cy="73576"/>
            <a:chOff x="0" y="0"/>
            <a:chExt cx="393327" cy="1552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 rot="-10800000">
            <a:off x="7183276" y="9028457"/>
            <a:ext cx="1863724" cy="73576"/>
            <a:chOff x="0" y="0"/>
            <a:chExt cx="393327" cy="1552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 rot="-10800000">
            <a:off x="9234802" y="9028457"/>
            <a:ext cx="1863724" cy="73576"/>
            <a:chOff x="0" y="0"/>
            <a:chExt cx="393327" cy="1552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 rot="-10800000">
            <a:off x="11286327" y="9028457"/>
            <a:ext cx="1863724" cy="73576"/>
            <a:chOff x="0" y="0"/>
            <a:chExt cx="393327" cy="1552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 rot="-10800000">
            <a:off x="13337853" y="9028457"/>
            <a:ext cx="1863724" cy="73576"/>
            <a:chOff x="0" y="0"/>
            <a:chExt cx="393327" cy="15528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 rot="-10800000">
            <a:off x="15395576" y="9028457"/>
            <a:ext cx="1863724" cy="73576"/>
            <a:chOff x="0" y="0"/>
            <a:chExt cx="393327" cy="15528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068331" y="5086350"/>
            <a:ext cx="3731092" cy="431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500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Telefone: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6522987" y="5086350"/>
            <a:ext cx="3731092" cy="431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500" b="1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E-mail: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68331" y="5674846"/>
            <a:ext cx="4418759" cy="361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75"/>
              </a:lnSpc>
            </a:pPr>
            <a:r>
              <a:rPr lang="en-US" sz="2500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(21) 99348-8677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6522987" y="5674846"/>
            <a:ext cx="5028110" cy="3654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775"/>
              </a:lnSpc>
            </a:pPr>
            <a:r>
              <a:rPr lang="en-US" sz="2500" dirty="0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svi_carvalho@yahoo.com.br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6522987" y="7089645"/>
            <a:ext cx="5423629" cy="361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775"/>
              </a:lnSpc>
              <a:spcBef>
                <a:spcPct val="0"/>
              </a:spcBef>
            </a:pPr>
            <a:endParaRPr lang="en-US" sz="2500" dirty="0">
              <a:solidFill>
                <a:srgbClr val="FFFFFF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grpSp>
        <p:nvGrpSpPr>
          <p:cNvPr id="41" name="Group 41"/>
          <p:cNvGrpSpPr/>
          <p:nvPr/>
        </p:nvGrpSpPr>
        <p:grpSpPr>
          <a:xfrm>
            <a:off x="15201577" y="108048"/>
            <a:ext cx="2892424" cy="2892424"/>
            <a:chOff x="0" y="0"/>
            <a:chExt cx="812800" cy="812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10571" tIns="10571" rIns="10571" bIns="10571" rtlCol="0" anchor="ctr"/>
            <a:lstStyle/>
            <a:p>
              <a:pPr algn="ctr">
                <a:lnSpc>
                  <a:spcPts val="525"/>
                </a:lnSpc>
              </a:pPr>
              <a:endParaRPr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15552926" y="912494"/>
            <a:ext cx="2291454" cy="1283534"/>
            <a:chOff x="0" y="0"/>
            <a:chExt cx="3055272" cy="1711379"/>
          </a:xfrm>
        </p:grpSpPr>
        <p:sp>
          <p:nvSpPr>
            <p:cNvPr id="45" name="TextBox 45"/>
            <p:cNvSpPr txBox="1"/>
            <p:nvPr/>
          </p:nvSpPr>
          <p:spPr>
            <a:xfrm>
              <a:off x="0" y="-66675"/>
              <a:ext cx="3055272" cy="6816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51"/>
                </a:lnSpc>
              </a:pPr>
              <a:r>
                <a:rPr lang="en-US" sz="3036" spc="631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0" y="516351"/>
              <a:ext cx="3055272" cy="672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43"/>
                </a:lnSpc>
              </a:pPr>
              <a:r>
                <a:rPr lang="en-US" sz="3031" b="1" spc="269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47" name="Freeform 47"/>
            <p:cNvSpPr/>
            <p:nvPr/>
          </p:nvSpPr>
          <p:spPr>
            <a:xfrm>
              <a:off x="1022551" y="669530"/>
              <a:ext cx="561361" cy="423126"/>
            </a:xfrm>
            <a:custGeom>
              <a:avLst/>
              <a:gdLst/>
              <a:ahLst/>
              <a:cxnLst/>
              <a:rect l="l" t="t" r="r" b="b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1194103"/>
              <a:ext cx="3055272" cy="517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3"/>
                </a:lnSpc>
              </a:pPr>
              <a:r>
                <a:rPr lang="en-US" sz="2316" spc="375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144000" cy="10287000"/>
          </a:xfrm>
          <a:custGeom>
            <a:avLst/>
            <a:gdLst/>
            <a:ahLst/>
            <a:cxnLst/>
            <a:rect l="l" t="t" r="r" b="b"/>
            <a:pathLst>
              <a:path w="9144000" h="10287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54024" r="-98784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 rot="-10800000">
            <a:off x="1028700" y="9028457"/>
            <a:ext cx="1863724" cy="73576"/>
            <a:chOff x="0" y="0"/>
            <a:chExt cx="393327" cy="1552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 rot="-10800000">
            <a:off x="3080225" y="9028457"/>
            <a:ext cx="1863724" cy="73576"/>
            <a:chOff x="0" y="0"/>
            <a:chExt cx="393327" cy="1552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 rot="-10800000">
            <a:off x="5131751" y="9028457"/>
            <a:ext cx="1863724" cy="73576"/>
            <a:chOff x="0" y="0"/>
            <a:chExt cx="393327" cy="1552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-10800000">
            <a:off x="7183276" y="9028457"/>
            <a:ext cx="1863724" cy="73576"/>
            <a:chOff x="0" y="0"/>
            <a:chExt cx="393327" cy="1552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144000" y="0"/>
            <a:ext cx="9144000" cy="10287000"/>
            <a:chOff x="0" y="0"/>
            <a:chExt cx="2408296" cy="2709333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408296" cy="2709333"/>
            </a:xfrm>
            <a:custGeom>
              <a:avLst/>
              <a:gdLst/>
              <a:ahLst/>
              <a:cxnLst/>
              <a:rect l="l" t="t" r="r" b="b"/>
              <a:pathLst>
                <a:path w="2408296" h="2709333">
                  <a:moveTo>
                    <a:pt x="0" y="0"/>
                  </a:moveTo>
                  <a:lnTo>
                    <a:pt x="2408296" y="0"/>
                  </a:lnTo>
                  <a:lnTo>
                    <a:pt x="240829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3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38100"/>
              <a:ext cx="2408296" cy="26712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 rot="-10800000">
            <a:off x="9234802" y="9028457"/>
            <a:ext cx="1863724" cy="73576"/>
            <a:chOff x="0" y="0"/>
            <a:chExt cx="393327" cy="15528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 rot="-10800000">
            <a:off x="11286327" y="9028457"/>
            <a:ext cx="1863724" cy="73576"/>
            <a:chOff x="0" y="0"/>
            <a:chExt cx="393327" cy="1552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 rot="-10800000">
            <a:off x="13337853" y="9028457"/>
            <a:ext cx="1863724" cy="73576"/>
            <a:chOff x="0" y="0"/>
            <a:chExt cx="393327" cy="15528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 rot="-10800000">
            <a:off x="15395576" y="9028457"/>
            <a:ext cx="1863724" cy="73576"/>
            <a:chOff x="0" y="0"/>
            <a:chExt cx="393327" cy="15528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028700" y="4076700"/>
            <a:ext cx="7581900" cy="36016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99"/>
              </a:lnSpc>
            </a:pPr>
            <a:r>
              <a:rPr lang="pt-BR" sz="3200" dirty="0"/>
              <a:t>“Uma vez criada a Procuradoria Municipal, esta deve submeter-se ao regramento constitucional pertinente, de modo que a ela se aplica, igualmente, o art. 132 da Constituição Federal. Ou seja, sendo instituída a Procuradoria Municipal, a observância do regramento constitucional da Advocacia Pública mostra-se imperativa, notadamente a </a:t>
            </a:r>
            <a:r>
              <a:rPr lang="pt-BR" sz="3200" b="1" dirty="0"/>
              <a:t>unicidade institucional</a:t>
            </a:r>
            <a:r>
              <a:rPr lang="pt-BR" sz="3200" dirty="0"/>
              <a:t>.” </a:t>
            </a:r>
            <a:endParaRPr lang="en-US" sz="3200" dirty="0">
              <a:solidFill>
                <a:srgbClr val="311C61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028700" y="2667982"/>
            <a:ext cx="7267874" cy="798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944"/>
              </a:lnSpc>
            </a:pPr>
            <a:r>
              <a:rPr lang="pt-BR" sz="6000" dirty="0"/>
              <a:t>ADPF nº 1037</a:t>
            </a:r>
            <a:endParaRPr lang="en-US" sz="5504" b="1" dirty="0">
              <a:solidFill>
                <a:srgbClr val="311C61"/>
              </a:solidFill>
              <a:latin typeface="Garet Bold"/>
              <a:ea typeface="Garet Bold"/>
              <a:cs typeface="Garet Bold"/>
              <a:sym typeface="Garet Bold"/>
            </a:endParaRPr>
          </a:p>
        </p:txBody>
      </p:sp>
      <p:grpSp>
        <p:nvGrpSpPr>
          <p:cNvPr id="37" name="Group 37"/>
          <p:cNvGrpSpPr/>
          <p:nvPr/>
        </p:nvGrpSpPr>
        <p:grpSpPr>
          <a:xfrm>
            <a:off x="15201577" y="108048"/>
            <a:ext cx="2892424" cy="2892424"/>
            <a:chOff x="0" y="0"/>
            <a:chExt cx="812800" cy="8128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10571" tIns="10571" rIns="10571" bIns="10571" rtlCol="0" anchor="ctr"/>
            <a:lstStyle/>
            <a:p>
              <a:pPr algn="ctr">
                <a:lnSpc>
                  <a:spcPts val="525"/>
                </a:lnSpc>
              </a:pPr>
              <a:endParaRPr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5552926" y="912494"/>
            <a:ext cx="2291454" cy="1283534"/>
            <a:chOff x="0" y="0"/>
            <a:chExt cx="3055272" cy="1711379"/>
          </a:xfrm>
        </p:grpSpPr>
        <p:sp>
          <p:nvSpPr>
            <p:cNvPr id="41" name="TextBox 41"/>
            <p:cNvSpPr txBox="1"/>
            <p:nvPr/>
          </p:nvSpPr>
          <p:spPr>
            <a:xfrm>
              <a:off x="0" y="-66675"/>
              <a:ext cx="3055272" cy="6816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51"/>
                </a:lnSpc>
              </a:pPr>
              <a:r>
                <a:rPr lang="en-US" sz="3036" spc="631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516351"/>
              <a:ext cx="3055272" cy="672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43"/>
                </a:lnSpc>
              </a:pPr>
              <a:r>
                <a:rPr lang="en-US" sz="3031" b="1" spc="269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43" name="Freeform 43"/>
            <p:cNvSpPr/>
            <p:nvPr/>
          </p:nvSpPr>
          <p:spPr>
            <a:xfrm>
              <a:off x="1022551" y="669530"/>
              <a:ext cx="561361" cy="423126"/>
            </a:xfrm>
            <a:custGeom>
              <a:avLst/>
              <a:gdLst/>
              <a:ahLst/>
              <a:cxnLst/>
              <a:rect l="l" t="t" r="r" b="b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1194103"/>
              <a:ext cx="3055272" cy="517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3"/>
                </a:lnSpc>
              </a:pPr>
              <a:r>
                <a:rPr lang="en-US" sz="2316" spc="375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  <p:pic>
        <p:nvPicPr>
          <p:cNvPr id="31" name="Imagem 30" descr="Uma imagem contendo no interior, mesa, metal, ouro&#10;&#10;O conteúdo gerado por IA pode estar incorreto.">
            <a:extLst>
              <a:ext uri="{FF2B5EF4-FFF2-40B4-BE49-F238E27FC236}">
                <a16:creationId xmlns:a16="http://schemas.microsoft.com/office/drawing/2014/main" id="{91A6784E-37FD-BBE5-C294-A5A6774DC5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0" y="2667982"/>
            <a:ext cx="9144000" cy="761901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3BFF9-3156-2808-981A-A45EF0DC6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06E5AA4-E6F5-D638-6C2E-AB118B0F9018}"/>
              </a:ext>
            </a:extLst>
          </p:cNvPr>
          <p:cNvSpPr/>
          <p:nvPr/>
        </p:nvSpPr>
        <p:spPr>
          <a:xfrm>
            <a:off x="0" y="0"/>
            <a:ext cx="9144000" cy="10287000"/>
          </a:xfrm>
          <a:custGeom>
            <a:avLst/>
            <a:gdLst/>
            <a:ahLst/>
            <a:cxnLst/>
            <a:rect l="l" t="t" r="r" b="b"/>
            <a:pathLst>
              <a:path w="9144000" h="10287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54024" r="-98784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31947F25-C089-B053-3781-CACF874D5C03}"/>
              </a:ext>
            </a:extLst>
          </p:cNvPr>
          <p:cNvGrpSpPr/>
          <p:nvPr/>
        </p:nvGrpSpPr>
        <p:grpSpPr>
          <a:xfrm rot="-10800000">
            <a:off x="1028700" y="9028457"/>
            <a:ext cx="1863724" cy="73576"/>
            <a:chOff x="0" y="0"/>
            <a:chExt cx="393327" cy="15528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1AFE3665-32F8-628B-8FE1-82C67331FF9C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85DC8472-92F8-E3A2-BE28-30FC8D98BE38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348331C0-0651-166B-F223-B6715A4FF5AA}"/>
              </a:ext>
            </a:extLst>
          </p:cNvPr>
          <p:cNvGrpSpPr/>
          <p:nvPr/>
        </p:nvGrpSpPr>
        <p:grpSpPr>
          <a:xfrm rot="-10800000">
            <a:off x="3080225" y="9028457"/>
            <a:ext cx="1863724" cy="73576"/>
            <a:chOff x="0" y="0"/>
            <a:chExt cx="393327" cy="1552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F3FC574B-E91B-DB64-3A6F-AC398B129AD5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6BC5449-98A1-8D24-3F79-71B5D59A1771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6D85F321-B9F4-1C32-435E-23000B971571}"/>
              </a:ext>
            </a:extLst>
          </p:cNvPr>
          <p:cNvGrpSpPr/>
          <p:nvPr/>
        </p:nvGrpSpPr>
        <p:grpSpPr>
          <a:xfrm rot="-10800000">
            <a:off x="5131751" y="9028457"/>
            <a:ext cx="1863724" cy="73576"/>
            <a:chOff x="0" y="0"/>
            <a:chExt cx="393327" cy="15528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7FB1E744-9BDB-3181-0CB9-560406938BCC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A0F57F7A-6D22-CF59-BD87-DAC646B476F9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D6E85371-576E-80A9-230F-DD08F060A5F2}"/>
              </a:ext>
            </a:extLst>
          </p:cNvPr>
          <p:cNvGrpSpPr/>
          <p:nvPr/>
        </p:nvGrpSpPr>
        <p:grpSpPr>
          <a:xfrm rot="-10800000">
            <a:off x="7183276" y="9028457"/>
            <a:ext cx="1863724" cy="73576"/>
            <a:chOff x="0" y="0"/>
            <a:chExt cx="393327" cy="15528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24E61822-3CAF-097A-EE43-600555C35248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EAFD6730-0842-8AFF-C245-AE5B75882C2D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5" name="Group 15">
            <a:extLst>
              <a:ext uri="{FF2B5EF4-FFF2-40B4-BE49-F238E27FC236}">
                <a16:creationId xmlns:a16="http://schemas.microsoft.com/office/drawing/2014/main" id="{FC461C76-C532-4A68-CA30-DA99EB46BD22}"/>
              </a:ext>
            </a:extLst>
          </p:cNvPr>
          <p:cNvGrpSpPr/>
          <p:nvPr/>
        </p:nvGrpSpPr>
        <p:grpSpPr>
          <a:xfrm>
            <a:off x="9144000" y="0"/>
            <a:ext cx="9144000" cy="10287000"/>
            <a:chOff x="0" y="0"/>
            <a:chExt cx="2408296" cy="2709333"/>
          </a:xfrm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296AF850-A580-22E3-975A-58D27A401B76}"/>
                </a:ext>
              </a:extLst>
            </p:cNvPr>
            <p:cNvSpPr/>
            <p:nvPr/>
          </p:nvSpPr>
          <p:spPr>
            <a:xfrm>
              <a:off x="0" y="0"/>
              <a:ext cx="2408296" cy="2709333"/>
            </a:xfrm>
            <a:custGeom>
              <a:avLst/>
              <a:gdLst/>
              <a:ahLst/>
              <a:cxnLst/>
              <a:rect l="l" t="t" r="r" b="b"/>
              <a:pathLst>
                <a:path w="2408296" h="2709333">
                  <a:moveTo>
                    <a:pt x="0" y="0"/>
                  </a:moveTo>
                  <a:lnTo>
                    <a:pt x="2408296" y="0"/>
                  </a:lnTo>
                  <a:lnTo>
                    <a:pt x="240829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3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id="{B4C784AB-D9BA-E042-FB46-EE2E7FE663F9}"/>
                </a:ext>
              </a:extLst>
            </p:cNvPr>
            <p:cNvSpPr txBox="1"/>
            <p:nvPr/>
          </p:nvSpPr>
          <p:spPr>
            <a:xfrm>
              <a:off x="0" y="38100"/>
              <a:ext cx="2408296" cy="26712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8" name="Group 18">
            <a:extLst>
              <a:ext uri="{FF2B5EF4-FFF2-40B4-BE49-F238E27FC236}">
                <a16:creationId xmlns:a16="http://schemas.microsoft.com/office/drawing/2014/main" id="{E8597A09-DA97-A5B9-4F45-6E3A22066179}"/>
              </a:ext>
            </a:extLst>
          </p:cNvPr>
          <p:cNvGrpSpPr/>
          <p:nvPr/>
        </p:nvGrpSpPr>
        <p:grpSpPr>
          <a:xfrm rot="-10800000">
            <a:off x="9234802" y="9028457"/>
            <a:ext cx="1863724" cy="73576"/>
            <a:chOff x="0" y="0"/>
            <a:chExt cx="393327" cy="15528"/>
          </a:xfrm>
        </p:grpSpPr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8506FADB-655F-1481-FB42-A61810A38CF7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7D486405-A027-BB54-3437-A76FCDDB9423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1" name="Group 21">
            <a:extLst>
              <a:ext uri="{FF2B5EF4-FFF2-40B4-BE49-F238E27FC236}">
                <a16:creationId xmlns:a16="http://schemas.microsoft.com/office/drawing/2014/main" id="{68AF122D-F1C8-4321-2DD7-992CAFE00E9D}"/>
              </a:ext>
            </a:extLst>
          </p:cNvPr>
          <p:cNvGrpSpPr/>
          <p:nvPr/>
        </p:nvGrpSpPr>
        <p:grpSpPr>
          <a:xfrm rot="-10800000">
            <a:off x="11286327" y="9028457"/>
            <a:ext cx="1863724" cy="73576"/>
            <a:chOff x="0" y="0"/>
            <a:chExt cx="393327" cy="15528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1D16A8E8-5C8A-E3CD-1479-3ECFC9060833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E09D4A61-48BA-80AC-14E5-8E971BFDC30A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4" name="Group 24">
            <a:extLst>
              <a:ext uri="{FF2B5EF4-FFF2-40B4-BE49-F238E27FC236}">
                <a16:creationId xmlns:a16="http://schemas.microsoft.com/office/drawing/2014/main" id="{726E338A-C941-55D7-D7BC-0CF0DF61FF2B}"/>
              </a:ext>
            </a:extLst>
          </p:cNvPr>
          <p:cNvGrpSpPr/>
          <p:nvPr/>
        </p:nvGrpSpPr>
        <p:grpSpPr>
          <a:xfrm rot="-10800000">
            <a:off x="13337853" y="9028457"/>
            <a:ext cx="1863724" cy="73576"/>
            <a:chOff x="0" y="0"/>
            <a:chExt cx="393327" cy="15528"/>
          </a:xfrm>
        </p:grpSpPr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482BCF32-DC91-FB49-E56E-6CAFC5D180BB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34E875FE-2421-4E07-F2CE-FCA0C793E9C9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7" name="Group 27">
            <a:extLst>
              <a:ext uri="{FF2B5EF4-FFF2-40B4-BE49-F238E27FC236}">
                <a16:creationId xmlns:a16="http://schemas.microsoft.com/office/drawing/2014/main" id="{55018E03-43B1-1465-801B-668D369FAB5D}"/>
              </a:ext>
            </a:extLst>
          </p:cNvPr>
          <p:cNvGrpSpPr/>
          <p:nvPr/>
        </p:nvGrpSpPr>
        <p:grpSpPr>
          <a:xfrm rot="-10800000">
            <a:off x="15395576" y="9028457"/>
            <a:ext cx="1863724" cy="73576"/>
            <a:chOff x="0" y="0"/>
            <a:chExt cx="393327" cy="15528"/>
          </a:xfrm>
        </p:grpSpPr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32294D00-8F29-080F-B633-00F6A8EF29E6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>
              <a:extLst>
                <a:ext uri="{FF2B5EF4-FFF2-40B4-BE49-F238E27FC236}">
                  <a16:creationId xmlns:a16="http://schemas.microsoft.com/office/drawing/2014/main" id="{78904C0F-DE79-B86D-B8A1-EF497A62F533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sp>
        <p:nvSpPr>
          <p:cNvPr id="34" name="TextBox 34">
            <a:extLst>
              <a:ext uri="{FF2B5EF4-FFF2-40B4-BE49-F238E27FC236}">
                <a16:creationId xmlns:a16="http://schemas.microsoft.com/office/drawing/2014/main" id="{794A0FD0-F60C-4A6D-970C-EAB4CBE91F9B}"/>
              </a:ext>
            </a:extLst>
          </p:cNvPr>
          <p:cNvSpPr txBox="1"/>
          <p:nvPr/>
        </p:nvSpPr>
        <p:spPr>
          <a:xfrm>
            <a:off x="1028700" y="4076700"/>
            <a:ext cx="7581900" cy="32040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99"/>
              </a:lnSpc>
            </a:pPr>
            <a:r>
              <a:rPr lang="pt-BR" sz="3200" dirty="0"/>
              <a:t>“Art. 132. Os Procuradores dos Estados e do Distrito Federal, organizados em carreira, na qual o ingresso dependerá de concurso público de provas e títulos, com a participação da Ordem dos Advogados do Brasil em todas as suas fases, </a:t>
            </a:r>
            <a:r>
              <a:rPr lang="pt-BR" sz="3200" u="sng" dirty="0"/>
              <a:t>exercerão a representação judicial e a consultoria jurídica das respectivas unidades federadas</a:t>
            </a:r>
            <a:r>
              <a:rPr lang="pt-BR" sz="3200" dirty="0">
                <a:solidFill>
                  <a:schemeClr val="bg1"/>
                </a:solidFill>
              </a:rPr>
              <a:t>.</a:t>
            </a:r>
            <a:endParaRPr lang="en-US" sz="3200" dirty="0">
              <a:solidFill>
                <a:schemeClr val="bg1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sp>
        <p:nvSpPr>
          <p:cNvPr id="35" name="TextBox 35">
            <a:extLst>
              <a:ext uri="{FF2B5EF4-FFF2-40B4-BE49-F238E27FC236}">
                <a16:creationId xmlns:a16="http://schemas.microsoft.com/office/drawing/2014/main" id="{487DBE8D-B630-6F9F-5B53-F6F72AD383E2}"/>
              </a:ext>
            </a:extLst>
          </p:cNvPr>
          <p:cNvSpPr txBox="1"/>
          <p:nvPr/>
        </p:nvSpPr>
        <p:spPr>
          <a:xfrm>
            <a:off x="1028700" y="2667982"/>
            <a:ext cx="7267874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944"/>
              </a:lnSpc>
            </a:pPr>
            <a:r>
              <a:rPr lang="en-US" sz="5504" b="1" dirty="0">
                <a:latin typeface="Calibri Light" panose="020F0302020204030204" pitchFamily="34" charset="0"/>
                <a:ea typeface="Garet Bold"/>
                <a:cs typeface="Calibri Light" panose="020F0302020204030204" pitchFamily="34" charset="0"/>
                <a:sym typeface="Garet Bold"/>
              </a:rPr>
              <a:t>Art. 132 da CF/88</a:t>
            </a:r>
          </a:p>
        </p:txBody>
      </p:sp>
      <p:grpSp>
        <p:nvGrpSpPr>
          <p:cNvPr id="37" name="Group 37">
            <a:extLst>
              <a:ext uri="{FF2B5EF4-FFF2-40B4-BE49-F238E27FC236}">
                <a16:creationId xmlns:a16="http://schemas.microsoft.com/office/drawing/2014/main" id="{F395DFE2-C3EF-D143-000D-4ADD02F81E63}"/>
              </a:ext>
            </a:extLst>
          </p:cNvPr>
          <p:cNvGrpSpPr/>
          <p:nvPr/>
        </p:nvGrpSpPr>
        <p:grpSpPr>
          <a:xfrm>
            <a:off x="15201577" y="108048"/>
            <a:ext cx="2892424" cy="2892424"/>
            <a:chOff x="0" y="0"/>
            <a:chExt cx="812800" cy="812800"/>
          </a:xfrm>
        </p:grpSpPr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D94F5BFB-2AA4-6830-6400-30C375B1FD3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9" name="TextBox 39">
              <a:extLst>
                <a:ext uri="{FF2B5EF4-FFF2-40B4-BE49-F238E27FC236}">
                  <a16:creationId xmlns:a16="http://schemas.microsoft.com/office/drawing/2014/main" id="{AACB46D4-0B8F-DE92-846C-0F28C84BCBD5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10571" tIns="10571" rIns="10571" bIns="10571" rtlCol="0" anchor="ctr"/>
            <a:lstStyle/>
            <a:p>
              <a:pPr algn="ctr">
                <a:lnSpc>
                  <a:spcPts val="525"/>
                </a:lnSpc>
              </a:pPr>
              <a:endParaRPr/>
            </a:p>
          </p:txBody>
        </p:sp>
      </p:grpSp>
      <p:grpSp>
        <p:nvGrpSpPr>
          <p:cNvPr id="40" name="Group 40">
            <a:extLst>
              <a:ext uri="{FF2B5EF4-FFF2-40B4-BE49-F238E27FC236}">
                <a16:creationId xmlns:a16="http://schemas.microsoft.com/office/drawing/2014/main" id="{2DBD5E23-2488-C5E8-E357-F20D924BB03F}"/>
              </a:ext>
            </a:extLst>
          </p:cNvPr>
          <p:cNvGrpSpPr/>
          <p:nvPr/>
        </p:nvGrpSpPr>
        <p:grpSpPr>
          <a:xfrm>
            <a:off x="15552926" y="912494"/>
            <a:ext cx="2291454" cy="1283534"/>
            <a:chOff x="0" y="0"/>
            <a:chExt cx="3055272" cy="1711379"/>
          </a:xfrm>
        </p:grpSpPr>
        <p:sp>
          <p:nvSpPr>
            <p:cNvPr id="41" name="TextBox 41">
              <a:extLst>
                <a:ext uri="{FF2B5EF4-FFF2-40B4-BE49-F238E27FC236}">
                  <a16:creationId xmlns:a16="http://schemas.microsoft.com/office/drawing/2014/main" id="{62C3D7A9-7A77-B18C-EABD-3344F97B1EDD}"/>
                </a:ext>
              </a:extLst>
            </p:cNvPr>
            <p:cNvSpPr txBox="1"/>
            <p:nvPr/>
          </p:nvSpPr>
          <p:spPr>
            <a:xfrm>
              <a:off x="0" y="-66675"/>
              <a:ext cx="3055272" cy="6816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51"/>
                </a:lnSpc>
              </a:pPr>
              <a:r>
                <a:rPr lang="en-US" sz="3036" spc="631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42" name="TextBox 42">
              <a:extLst>
                <a:ext uri="{FF2B5EF4-FFF2-40B4-BE49-F238E27FC236}">
                  <a16:creationId xmlns:a16="http://schemas.microsoft.com/office/drawing/2014/main" id="{D39E855B-5C55-7FEE-AEC1-017AEB7163ED}"/>
                </a:ext>
              </a:extLst>
            </p:cNvPr>
            <p:cNvSpPr txBox="1"/>
            <p:nvPr/>
          </p:nvSpPr>
          <p:spPr>
            <a:xfrm>
              <a:off x="0" y="516351"/>
              <a:ext cx="3055272" cy="672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43"/>
                </a:lnSpc>
              </a:pPr>
              <a:r>
                <a:rPr lang="en-US" sz="3031" b="1" spc="269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7FD42ACF-0A01-E9E1-C8BA-84545B089296}"/>
                </a:ext>
              </a:extLst>
            </p:cNvPr>
            <p:cNvSpPr/>
            <p:nvPr/>
          </p:nvSpPr>
          <p:spPr>
            <a:xfrm>
              <a:off x="1022551" y="669530"/>
              <a:ext cx="561361" cy="423126"/>
            </a:xfrm>
            <a:custGeom>
              <a:avLst/>
              <a:gdLst/>
              <a:ahLst/>
              <a:cxnLst/>
              <a:rect l="l" t="t" r="r" b="b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>
              <a:extLst>
                <a:ext uri="{FF2B5EF4-FFF2-40B4-BE49-F238E27FC236}">
                  <a16:creationId xmlns:a16="http://schemas.microsoft.com/office/drawing/2014/main" id="{5C902F13-81DF-02D4-CA20-212AAC5C50E4}"/>
                </a:ext>
              </a:extLst>
            </p:cNvPr>
            <p:cNvSpPr txBox="1"/>
            <p:nvPr/>
          </p:nvSpPr>
          <p:spPr>
            <a:xfrm>
              <a:off x="0" y="1194103"/>
              <a:ext cx="3055272" cy="517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3"/>
                </a:lnSpc>
              </a:pPr>
              <a:r>
                <a:rPr lang="en-US" sz="2316" spc="375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  <p:pic>
        <p:nvPicPr>
          <p:cNvPr id="31" name="Imagem 30" descr="Uma imagem contendo no interior, mesa, metal, ouro&#10;&#10;O conteúdo gerado por IA pode estar incorreto.">
            <a:extLst>
              <a:ext uri="{FF2B5EF4-FFF2-40B4-BE49-F238E27FC236}">
                <a16:creationId xmlns:a16="http://schemas.microsoft.com/office/drawing/2014/main" id="{2EF63089-7364-57D3-5749-66E38C5D2F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0" y="2535580"/>
            <a:ext cx="9144000" cy="775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204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CE878-45AD-6788-1D21-BDA682178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424D67A-9C79-9E3E-5907-84106119CE99}"/>
              </a:ext>
            </a:extLst>
          </p:cNvPr>
          <p:cNvSpPr/>
          <p:nvPr/>
        </p:nvSpPr>
        <p:spPr>
          <a:xfrm>
            <a:off x="0" y="0"/>
            <a:ext cx="9144000" cy="10287000"/>
          </a:xfrm>
          <a:custGeom>
            <a:avLst/>
            <a:gdLst/>
            <a:ahLst/>
            <a:cxnLst/>
            <a:rect l="l" t="t" r="r" b="b"/>
            <a:pathLst>
              <a:path w="9144000" h="10287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54024" r="-98784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C92C7292-609B-F5D4-641B-A5C03814396F}"/>
              </a:ext>
            </a:extLst>
          </p:cNvPr>
          <p:cNvGrpSpPr/>
          <p:nvPr/>
        </p:nvGrpSpPr>
        <p:grpSpPr>
          <a:xfrm rot="-10800000">
            <a:off x="1028700" y="9028457"/>
            <a:ext cx="1863724" cy="73576"/>
            <a:chOff x="0" y="0"/>
            <a:chExt cx="393327" cy="15528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CA0BA5E6-3BF1-33B8-77B3-ACE75BB61A07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A23B9BA5-2E94-9EFA-CD88-F72DA6275FBA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98BBE67E-36C1-6EF8-C050-B8693E2F3D25}"/>
              </a:ext>
            </a:extLst>
          </p:cNvPr>
          <p:cNvGrpSpPr/>
          <p:nvPr/>
        </p:nvGrpSpPr>
        <p:grpSpPr>
          <a:xfrm rot="-10800000">
            <a:off x="3080225" y="9028457"/>
            <a:ext cx="1863724" cy="73576"/>
            <a:chOff x="0" y="0"/>
            <a:chExt cx="393327" cy="1552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7E83202C-BF87-1C4A-2C71-22B5C3B915AD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C57A6164-60E8-333A-F925-9E1469A28ABC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D7D3713C-4021-8393-2104-9790F11E0EA3}"/>
              </a:ext>
            </a:extLst>
          </p:cNvPr>
          <p:cNvGrpSpPr/>
          <p:nvPr/>
        </p:nvGrpSpPr>
        <p:grpSpPr>
          <a:xfrm rot="-10800000">
            <a:off x="5131751" y="9028457"/>
            <a:ext cx="1863724" cy="73576"/>
            <a:chOff x="0" y="0"/>
            <a:chExt cx="393327" cy="15528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940D4583-6641-ED72-E8CC-129B7968BC98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621CD22C-BFE3-4055-0142-ABEA3D76002E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B652A96D-765F-01E3-38CB-5ACD203B0653}"/>
              </a:ext>
            </a:extLst>
          </p:cNvPr>
          <p:cNvGrpSpPr/>
          <p:nvPr/>
        </p:nvGrpSpPr>
        <p:grpSpPr>
          <a:xfrm rot="-10800000">
            <a:off x="7183276" y="9028457"/>
            <a:ext cx="1863724" cy="73576"/>
            <a:chOff x="0" y="0"/>
            <a:chExt cx="393327" cy="15528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EFD4D5B0-64FA-37E5-DFE9-42FF338AEDDA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8AE04B95-06C8-477E-663A-5569CC195134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5" name="Group 15">
            <a:extLst>
              <a:ext uri="{FF2B5EF4-FFF2-40B4-BE49-F238E27FC236}">
                <a16:creationId xmlns:a16="http://schemas.microsoft.com/office/drawing/2014/main" id="{648364C2-FA12-0633-B8CB-B3BF27FDACCA}"/>
              </a:ext>
            </a:extLst>
          </p:cNvPr>
          <p:cNvGrpSpPr/>
          <p:nvPr/>
        </p:nvGrpSpPr>
        <p:grpSpPr>
          <a:xfrm>
            <a:off x="9144000" y="0"/>
            <a:ext cx="9144000" cy="10287000"/>
            <a:chOff x="0" y="0"/>
            <a:chExt cx="2408296" cy="2709333"/>
          </a:xfrm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85D507E4-8816-129A-7EFB-E84DFBDD2251}"/>
                </a:ext>
              </a:extLst>
            </p:cNvPr>
            <p:cNvSpPr/>
            <p:nvPr/>
          </p:nvSpPr>
          <p:spPr>
            <a:xfrm>
              <a:off x="0" y="0"/>
              <a:ext cx="2408296" cy="2709333"/>
            </a:xfrm>
            <a:custGeom>
              <a:avLst/>
              <a:gdLst/>
              <a:ahLst/>
              <a:cxnLst/>
              <a:rect l="l" t="t" r="r" b="b"/>
              <a:pathLst>
                <a:path w="2408296" h="2709333">
                  <a:moveTo>
                    <a:pt x="0" y="0"/>
                  </a:moveTo>
                  <a:lnTo>
                    <a:pt x="2408296" y="0"/>
                  </a:lnTo>
                  <a:lnTo>
                    <a:pt x="240829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3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id="{3CC1CE49-08BF-3C3B-58D3-07D1F07A8E4C}"/>
                </a:ext>
              </a:extLst>
            </p:cNvPr>
            <p:cNvSpPr txBox="1"/>
            <p:nvPr/>
          </p:nvSpPr>
          <p:spPr>
            <a:xfrm>
              <a:off x="0" y="38100"/>
              <a:ext cx="2408296" cy="26712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8" name="Group 18">
            <a:extLst>
              <a:ext uri="{FF2B5EF4-FFF2-40B4-BE49-F238E27FC236}">
                <a16:creationId xmlns:a16="http://schemas.microsoft.com/office/drawing/2014/main" id="{73B1F774-ADAC-9163-7181-30D95CDE8CEC}"/>
              </a:ext>
            </a:extLst>
          </p:cNvPr>
          <p:cNvGrpSpPr/>
          <p:nvPr/>
        </p:nvGrpSpPr>
        <p:grpSpPr>
          <a:xfrm rot="-10800000">
            <a:off x="9234802" y="9028457"/>
            <a:ext cx="1863724" cy="73576"/>
            <a:chOff x="0" y="0"/>
            <a:chExt cx="393327" cy="15528"/>
          </a:xfrm>
        </p:grpSpPr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E19A1782-BE5F-B444-DE5C-75C41C9E8E2C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184AF555-F4F3-D0F6-BB2A-514C13E7B2AB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1" name="Group 21">
            <a:extLst>
              <a:ext uri="{FF2B5EF4-FFF2-40B4-BE49-F238E27FC236}">
                <a16:creationId xmlns:a16="http://schemas.microsoft.com/office/drawing/2014/main" id="{55CBC736-C70A-F0EA-22D5-01CDB536D589}"/>
              </a:ext>
            </a:extLst>
          </p:cNvPr>
          <p:cNvGrpSpPr/>
          <p:nvPr/>
        </p:nvGrpSpPr>
        <p:grpSpPr>
          <a:xfrm rot="-10800000">
            <a:off x="11286327" y="9028457"/>
            <a:ext cx="1863724" cy="73576"/>
            <a:chOff x="0" y="0"/>
            <a:chExt cx="393327" cy="15528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904B623B-9558-9BF3-00DA-F022F550A788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DDCA47D3-59AA-F7CE-AB53-29E6005C2474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4" name="Group 24">
            <a:extLst>
              <a:ext uri="{FF2B5EF4-FFF2-40B4-BE49-F238E27FC236}">
                <a16:creationId xmlns:a16="http://schemas.microsoft.com/office/drawing/2014/main" id="{9C45AD72-C3E0-2D09-D6C1-D2E08AEDD7B2}"/>
              </a:ext>
            </a:extLst>
          </p:cNvPr>
          <p:cNvGrpSpPr/>
          <p:nvPr/>
        </p:nvGrpSpPr>
        <p:grpSpPr>
          <a:xfrm rot="-10800000">
            <a:off x="13337853" y="9028457"/>
            <a:ext cx="1863724" cy="73576"/>
            <a:chOff x="0" y="0"/>
            <a:chExt cx="393327" cy="15528"/>
          </a:xfrm>
        </p:grpSpPr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B1B7E374-FB5C-73B5-81CF-6A35A7073C1F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774B6DAF-9F8D-ED67-55BC-5EED6C25DAF5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7" name="Group 27">
            <a:extLst>
              <a:ext uri="{FF2B5EF4-FFF2-40B4-BE49-F238E27FC236}">
                <a16:creationId xmlns:a16="http://schemas.microsoft.com/office/drawing/2014/main" id="{DDFD9100-AB14-BE19-A5F2-0BEC12304CEE}"/>
              </a:ext>
            </a:extLst>
          </p:cNvPr>
          <p:cNvGrpSpPr/>
          <p:nvPr/>
        </p:nvGrpSpPr>
        <p:grpSpPr>
          <a:xfrm rot="-10800000">
            <a:off x="15395576" y="9028457"/>
            <a:ext cx="1863724" cy="73576"/>
            <a:chOff x="0" y="0"/>
            <a:chExt cx="393327" cy="15528"/>
          </a:xfrm>
        </p:grpSpPr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2D4EE79D-F8C4-CEBB-1788-6673B0FA633E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>
              <a:extLst>
                <a:ext uri="{FF2B5EF4-FFF2-40B4-BE49-F238E27FC236}">
                  <a16:creationId xmlns:a16="http://schemas.microsoft.com/office/drawing/2014/main" id="{E2E73156-BB98-231D-A909-FD065D0C3479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sp>
        <p:nvSpPr>
          <p:cNvPr id="34" name="TextBox 34">
            <a:extLst>
              <a:ext uri="{FF2B5EF4-FFF2-40B4-BE49-F238E27FC236}">
                <a16:creationId xmlns:a16="http://schemas.microsoft.com/office/drawing/2014/main" id="{DDFC3BE4-F2C3-00AA-9D04-33ADF75F1827}"/>
              </a:ext>
            </a:extLst>
          </p:cNvPr>
          <p:cNvSpPr txBox="1"/>
          <p:nvPr/>
        </p:nvSpPr>
        <p:spPr>
          <a:xfrm>
            <a:off x="1028700" y="4076700"/>
            <a:ext cx="7581900" cy="47942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99"/>
              </a:lnSpc>
            </a:pPr>
            <a:r>
              <a:rPr lang="pt-BR" sz="3200" dirty="0"/>
              <a:t>RESUMO: O STF tem reiteradamente afirmado o princípio da unicidade da advocacia pública, que garante que as funções de procuradoria (representação judicial e consultoria jurídica) sejam exercidas por uma única carreira, geralmente a Procuradoria-Geral. Contudo, essa unicidade foi estendida para o âmbito dos órgãos autônomos, como o Poder Legislativo, Judiciário e Tribunais de Contas, que podem ter procuradorias próprias para defender suas prerrogativas constitucionais</a:t>
            </a:r>
            <a:endParaRPr lang="en-US" sz="3200" dirty="0">
              <a:solidFill>
                <a:schemeClr val="bg1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sp>
        <p:nvSpPr>
          <p:cNvPr id="35" name="TextBox 35">
            <a:extLst>
              <a:ext uri="{FF2B5EF4-FFF2-40B4-BE49-F238E27FC236}">
                <a16:creationId xmlns:a16="http://schemas.microsoft.com/office/drawing/2014/main" id="{1F85ABF2-5D8D-ED12-3785-D09C15791561}"/>
              </a:ext>
            </a:extLst>
          </p:cNvPr>
          <p:cNvSpPr txBox="1"/>
          <p:nvPr/>
        </p:nvSpPr>
        <p:spPr>
          <a:xfrm>
            <a:off x="1028700" y="2667982"/>
            <a:ext cx="7267874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944"/>
              </a:lnSpc>
            </a:pPr>
            <a:r>
              <a:rPr lang="pt-BR" sz="5400" dirty="0"/>
              <a:t>RE com Agravo 1.520.440</a:t>
            </a:r>
            <a:endParaRPr lang="en-US" sz="5400" b="1" dirty="0">
              <a:latin typeface="Calibri Light" panose="020F0302020204030204" pitchFamily="34" charset="0"/>
              <a:ea typeface="Garet Bold"/>
              <a:cs typeface="Calibri Light" panose="020F0302020204030204" pitchFamily="34" charset="0"/>
              <a:sym typeface="Garet Bold"/>
            </a:endParaRPr>
          </a:p>
        </p:txBody>
      </p:sp>
      <p:grpSp>
        <p:nvGrpSpPr>
          <p:cNvPr id="37" name="Group 37">
            <a:extLst>
              <a:ext uri="{FF2B5EF4-FFF2-40B4-BE49-F238E27FC236}">
                <a16:creationId xmlns:a16="http://schemas.microsoft.com/office/drawing/2014/main" id="{16F44396-B09B-729D-988E-16F16AA1091A}"/>
              </a:ext>
            </a:extLst>
          </p:cNvPr>
          <p:cNvGrpSpPr/>
          <p:nvPr/>
        </p:nvGrpSpPr>
        <p:grpSpPr>
          <a:xfrm>
            <a:off x="15201577" y="108048"/>
            <a:ext cx="2892424" cy="2892424"/>
            <a:chOff x="0" y="0"/>
            <a:chExt cx="812800" cy="812800"/>
          </a:xfrm>
        </p:grpSpPr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57853A8F-27AD-5EA0-FF3C-D13F993CEB5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9" name="TextBox 39">
              <a:extLst>
                <a:ext uri="{FF2B5EF4-FFF2-40B4-BE49-F238E27FC236}">
                  <a16:creationId xmlns:a16="http://schemas.microsoft.com/office/drawing/2014/main" id="{AED78CF9-223D-8DFE-E338-7C450EBF2100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10571" tIns="10571" rIns="10571" bIns="10571" rtlCol="0" anchor="ctr"/>
            <a:lstStyle/>
            <a:p>
              <a:pPr algn="ctr">
                <a:lnSpc>
                  <a:spcPts val="525"/>
                </a:lnSpc>
              </a:pPr>
              <a:endParaRPr/>
            </a:p>
          </p:txBody>
        </p:sp>
      </p:grpSp>
      <p:grpSp>
        <p:nvGrpSpPr>
          <p:cNvPr id="40" name="Group 40">
            <a:extLst>
              <a:ext uri="{FF2B5EF4-FFF2-40B4-BE49-F238E27FC236}">
                <a16:creationId xmlns:a16="http://schemas.microsoft.com/office/drawing/2014/main" id="{4246AD31-0970-8EFD-AB2C-3CD40D16C065}"/>
              </a:ext>
            </a:extLst>
          </p:cNvPr>
          <p:cNvGrpSpPr/>
          <p:nvPr/>
        </p:nvGrpSpPr>
        <p:grpSpPr>
          <a:xfrm>
            <a:off x="15552926" y="912494"/>
            <a:ext cx="2291454" cy="1283534"/>
            <a:chOff x="0" y="0"/>
            <a:chExt cx="3055272" cy="1711379"/>
          </a:xfrm>
        </p:grpSpPr>
        <p:sp>
          <p:nvSpPr>
            <p:cNvPr id="41" name="TextBox 41">
              <a:extLst>
                <a:ext uri="{FF2B5EF4-FFF2-40B4-BE49-F238E27FC236}">
                  <a16:creationId xmlns:a16="http://schemas.microsoft.com/office/drawing/2014/main" id="{659F04F1-2A9A-93E3-6079-9531DE1D6D99}"/>
                </a:ext>
              </a:extLst>
            </p:cNvPr>
            <p:cNvSpPr txBox="1"/>
            <p:nvPr/>
          </p:nvSpPr>
          <p:spPr>
            <a:xfrm>
              <a:off x="0" y="-66675"/>
              <a:ext cx="3055272" cy="6816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51"/>
                </a:lnSpc>
              </a:pPr>
              <a:r>
                <a:rPr lang="en-US" sz="3036" spc="631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42" name="TextBox 42">
              <a:extLst>
                <a:ext uri="{FF2B5EF4-FFF2-40B4-BE49-F238E27FC236}">
                  <a16:creationId xmlns:a16="http://schemas.microsoft.com/office/drawing/2014/main" id="{FD9D4238-1D2F-D779-CDE7-9417643B8AB0}"/>
                </a:ext>
              </a:extLst>
            </p:cNvPr>
            <p:cNvSpPr txBox="1"/>
            <p:nvPr/>
          </p:nvSpPr>
          <p:spPr>
            <a:xfrm>
              <a:off x="0" y="516351"/>
              <a:ext cx="3055272" cy="672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43"/>
                </a:lnSpc>
              </a:pPr>
              <a:r>
                <a:rPr lang="en-US" sz="3031" b="1" spc="269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C1ED53F4-304E-0962-18B9-228A9A4AD71E}"/>
                </a:ext>
              </a:extLst>
            </p:cNvPr>
            <p:cNvSpPr/>
            <p:nvPr/>
          </p:nvSpPr>
          <p:spPr>
            <a:xfrm>
              <a:off x="1022551" y="669530"/>
              <a:ext cx="561361" cy="423126"/>
            </a:xfrm>
            <a:custGeom>
              <a:avLst/>
              <a:gdLst/>
              <a:ahLst/>
              <a:cxnLst/>
              <a:rect l="l" t="t" r="r" b="b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>
              <a:extLst>
                <a:ext uri="{FF2B5EF4-FFF2-40B4-BE49-F238E27FC236}">
                  <a16:creationId xmlns:a16="http://schemas.microsoft.com/office/drawing/2014/main" id="{6784D847-DB76-EA9B-E96D-152DCD2F2F37}"/>
                </a:ext>
              </a:extLst>
            </p:cNvPr>
            <p:cNvSpPr txBox="1"/>
            <p:nvPr/>
          </p:nvSpPr>
          <p:spPr>
            <a:xfrm>
              <a:off x="0" y="1194103"/>
              <a:ext cx="3055272" cy="517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3"/>
                </a:lnSpc>
              </a:pPr>
              <a:r>
                <a:rPr lang="en-US" sz="2316" spc="375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  <p:pic>
        <p:nvPicPr>
          <p:cNvPr id="31" name="Imagem 30" descr="Uma imagem contendo no interior, mesa, metal, ouro&#10;&#10;O conteúdo gerado por IA pode estar incorreto.">
            <a:extLst>
              <a:ext uri="{FF2B5EF4-FFF2-40B4-BE49-F238E27FC236}">
                <a16:creationId xmlns:a16="http://schemas.microsoft.com/office/drawing/2014/main" id="{3410A00C-CC1A-ED82-01C2-1E4EE76FB8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0" y="2535580"/>
            <a:ext cx="9144000" cy="775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93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E64D8-0356-4FF1-1193-E9185D8E3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277A6C4-23B5-7CD3-CB5E-76D2E6E7E7D3}"/>
              </a:ext>
            </a:extLst>
          </p:cNvPr>
          <p:cNvSpPr/>
          <p:nvPr/>
        </p:nvSpPr>
        <p:spPr>
          <a:xfrm>
            <a:off x="0" y="0"/>
            <a:ext cx="9144000" cy="10287000"/>
          </a:xfrm>
          <a:custGeom>
            <a:avLst/>
            <a:gdLst/>
            <a:ahLst/>
            <a:cxnLst/>
            <a:rect l="l" t="t" r="r" b="b"/>
            <a:pathLst>
              <a:path w="9144000" h="10287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54024" r="-98784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83448B16-0D41-613B-A1F2-F70E417F03A0}"/>
              </a:ext>
            </a:extLst>
          </p:cNvPr>
          <p:cNvGrpSpPr/>
          <p:nvPr/>
        </p:nvGrpSpPr>
        <p:grpSpPr>
          <a:xfrm rot="-10800000">
            <a:off x="1028700" y="9028457"/>
            <a:ext cx="1863724" cy="73576"/>
            <a:chOff x="0" y="0"/>
            <a:chExt cx="393327" cy="15528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286B8DB9-5608-6A20-8334-09F310FEF043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4CE7A7C4-070A-95F0-8FED-928EDF9CF279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234CA4F3-8663-6757-2494-CAC6D168F1BE}"/>
              </a:ext>
            </a:extLst>
          </p:cNvPr>
          <p:cNvGrpSpPr/>
          <p:nvPr/>
        </p:nvGrpSpPr>
        <p:grpSpPr>
          <a:xfrm rot="-10800000">
            <a:off x="3080225" y="9028457"/>
            <a:ext cx="1863724" cy="73576"/>
            <a:chOff x="0" y="0"/>
            <a:chExt cx="393327" cy="1552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CB972C5-03C1-5154-6FE6-3E520EAC5FA8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6D1E45C9-2B5F-5476-26CC-BB0C033C392A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4CD6FC65-0868-F58E-5EAB-344A1CD2F5FF}"/>
              </a:ext>
            </a:extLst>
          </p:cNvPr>
          <p:cNvGrpSpPr/>
          <p:nvPr/>
        </p:nvGrpSpPr>
        <p:grpSpPr>
          <a:xfrm rot="-10800000">
            <a:off x="5131751" y="9028457"/>
            <a:ext cx="1863724" cy="73576"/>
            <a:chOff x="0" y="0"/>
            <a:chExt cx="393327" cy="15528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ECDA5316-B60D-B240-B508-94DA8B9FC186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8444BFA1-E576-D08B-8250-E71674585ED4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BF89F6CE-7E95-88B7-9989-BBE0F25ADFFA}"/>
              </a:ext>
            </a:extLst>
          </p:cNvPr>
          <p:cNvGrpSpPr/>
          <p:nvPr/>
        </p:nvGrpSpPr>
        <p:grpSpPr>
          <a:xfrm rot="-10800000">
            <a:off x="7183276" y="9028457"/>
            <a:ext cx="1863724" cy="73576"/>
            <a:chOff x="0" y="0"/>
            <a:chExt cx="393327" cy="15528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3FFD55C1-EDAE-2EF4-C59B-420BD621B536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6CA8021D-F6E3-8985-6BDA-DA2D312B18F3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5" name="Group 15">
            <a:extLst>
              <a:ext uri="{FF2B5EF4-FFF2-40B4-BE49-F238E27FC236}">
                <a16:creationId xmlns:a16="http://schemas.microsoft.com/office/drawing/2014/main" id="{FEB326F1-F4F0-5BBC-30C9-00BA5064C441}"/>
              </a:ext>
            </a:extLst>
          </p:cNvPr>
          <p:cNvGrpSpPr/>
          <p:nvPr/>
        </p:nvGrpSpPr>
        <p:grpSpPr>
          <a:xfrm>
            <a:off x="9144000" y="0"/>
            <a:ext cx="9144000" cy="10287000"/>
            <a:chOff x="0" y="0"/>
            <a:chExt cx="2408296" cy="2709333"/>
          </a:xfrm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1A9C0F7D-F42F-095B-85BF-687C4674BD00}"/>
                </a:ext>
              </a:extLst>
            </p:cNvPr>
            <p:cNvSpPr/>
            <p:nvPr/>
          </p:nvSpPr>
          <p:spPr>
            <a:xfrm>
              <a:off x="0" y="0"/>
              <a:ext cx="2408296" cy="2709333"/>
            </a:xfrm>
            <a:custGeom>
              <a:avLst/>
              <a:gdLst/>
              <a:ahLst/>
              <a:cxnLst/>
              <a:rect l="l" t="t" r="r" b="b"/>
              <a:pathLst>
                <a:path w="2408296" h="2709333">
                  <a:moveTo>
                    <a:pt x="0" y="0"/>
                  </a:moveTo>
                  <a:lnTo>
                    <a:pt x="2408296" y="0"/>
                  </a:lnTo>
                  <a:lnTo>
                    <a:pt x="240829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3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id="{3934ACAA-E003-744A-5B16-214B03A48887}"/>
                </a:ext>
              </a:extLst>
            </p:cNvPr>
            <p:cNvSpPr txBox="1"/>
            <p:nvPr/>
          </p:nvSpPr>
          <p:spPr>
            <a:xfrm>
              <a:off x="0" y="38100"/>
              <a:ext cx="2408296" cy="26712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8" name="Group 18">
            <a:extLst>
              <a:ext uri="{FF2B5EF4-FFF2-40B4-BE49-F238E27FC236}">
                <a16:creationId xmlns:a16="http://schemas.microsoft.com/office/drawing/2014/main" id="{9B6111B9-C4E1-63EA-6B62-6967B5FB756F}"/>
              </a:ext>
            </a:extLst>
          </p:cNvPr>
          <p:cNvGrpSpPr/>
          <p:nvPr/>
        </p:nvGrpSpPr>
        <p:grpSpPr>
          <a:xfrm rot="-10800000">
            <a:off x="9234802" y="9028457"/>
            <a:ext cx="1863724" cy="73576"/>
            <a:chOff x="0" y="0"/>
            <a:chExt cx="393327" cy="15528"/>
          </a:xfrm>
        </p:grpSpPr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6E22BB73-1D52-E078-BB3C-16906FA5956F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76892AEB-2D50-33F0-94A3-0EB5D80CBEFC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1" name="Group 21">
            <a:extLst>
              <a:ext uri="{FF2B5EF4-FFF2-40B4-BE49-F238E27FC236}">
                <a16:creationId xmlns:a16="http://schemas.microsoft.com/office/drawing/2014/main" id="{E077CE7A-58D0-0822-5770-163EF1DA2C70}"/>
              </a:ext>
            </a:extLst>
          </p:cNvPr>
          <p:cNvGrpSpPr/>
          <p:nvPr/>
        </p:nvGrpSpPr>
        <p:grpSpPr>
          <a:xfrm rot="-10800000">
            <a:off x="11286327" y="9028457"/>
            <a:ext cx="1863724" cy="73576"/>
            <a:chOff x="0" y="0"/>
            <a:chExt cx="393327" cy="15528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CB86A1A8-FE99-147E-3CD4-1D8F697E7FAB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45FC0E54-D2CE-896A-31E0-BDA84F4288E0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4" name="Group 24">
            <a:extLst>
              <a:ext uri="{FF2B5EF4-FFF2-40B4-BE49-F238E27FC236}">
                <a16:creationId xmlns:a16="http://schemas.microsoft.com/office/drawing/2014/main" id="{D0AF3D6D-186E-45E2-A38F-688F81600883}"/>
              </a:ext>
            </a:extLst>
          </p:cNvPr>
          <p:cNvGrpSpPr/>
          <p:nvPr/>
        </p:nvGrpSpPr>
        <p:grpSpPr>
          <a:xfrm rot="-10800000">
            <a:off x="13337853" y="9028457"/>
            <a:ext cx="1863724" cy="73576"/>
            <a:chOff x="0" y="0"/>
            <a:chExt cx="393327" cy="15528"/>
          </a:xfrm>
        </p:grpSpPr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11FE80B4-E989-566F-BD14-BB564F5A91D5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BB7EEA2B-EEF2-0BFA-90D3-2107C34E6204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7" name="Group 27">
            <a:extLst>
              <a:ext uri="{FF2B5EF4-FFF2-40B4-BE49-F238E27FC236}">
                <a16:creationId xmlns:a16="http://schemas.microsoft.com/office/drawing/2014/main" id="{42B4F91D-DEF9-CB23-F00F-A2A6A008FF0E}"/>
              </a:ext>
            </a:extLst>
          </p:cNvPr>
          <p:cNvGrpSpPr/>
          <p:nvPr/>
        </p:nvGrpSpPr>
        <p:grpSpPr>
          <a:xfrm rot="-10800000">
            <a:off x="15395576" y="9028457"/>
            <a:ext cx="1863724" cy="73576"/>
            <a:chOff x="0" y="0"/>
            <a:chExt cx="393327" cy="15528"/>
          </a:xfrm>
        </p:grpSpPr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2F75D40B-363E-863D-A214-E4CD43360A08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>
              <a:extLst>
                <a:ext uri="{FF2B5EF4-FFF2-40B4-BE49-F238E27FC236}">
                  <a16:creationId xmlns:a16="http://schemas.microsoft.com/office/drawing/2014/main" id="{0FF9AA7A-14F7-3839-6EAB-23424CB02723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sp>
        <p:nvSpPr>
          <p:cNvPr id="34" name="TextBox 34">
            <a:extLst>
              <a:ext uri="{FF2B5EF4-FFF2-40B4-BE49-F238E27FC236}">
                <a16:creationId xmlns:a16="http://schemas.microsoft.com/office/drawing/2014/main" id="{69453972-F7D1-5FE8-109A-78A9EE2B8910}"/>
              </a:ext>
            </a:extLst>
          </p:cNvPr>
          <p:cNvSpPr txBox="1"/>
          <p:nvPr/>
        </p:nvSpPr>
        <p:spPr>
          <a:xfrm>
            <a:off x="664258" y="4288168"/>
            <a:ext cx="8070642" cy="42992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pt-BR" sz="3600" b="1" dirty="0"/>
              <a:t>Unicidade exclusiva:</a:t>
            </a:r>
            <a:r>
              <a:rPr lang="pt-BR" sz="3600" dirty="0"/>
              <a:t> </a:t>
            </a:r>
          </a:p>
          <a:p>
            <a:pPr algn="just"/>
            <a:r>
              <a:rPr lang="pt-BR" sz="3600" dirty="0"/>
              <a:t>A Procuradoria-Geral do Estado (PGE) detém a competência exclusiva para representar o estado e prestar consultoria jurídica, não sendo permitida a criação de órgãos jurídicos paralelos para o mesmo fim. </a:t>
            </a:r>
          </a:p>
          <a:p>
            <a:pPr algn="just">
              <a:lnSpc>
                <a:spcPts val="3099"/>
              </a:lnSpc>
            </a:pPr>
            <a:endParaRPr lang="en-US" sz="3200" dirty="0">
              <a:solidFill>
                <a:schemeClr val="bg1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sp>
        <p:nvSpPr>
          <p:cNvPr id="35" name="TextBox 35">
            <a:extLst>
              <a:ext uri="{FF2B5EF4-FFF2-40B4-BE49-F238E27FC236}">
                <a16:creationId xmlns:a16="http://schemas.microsoft.com/office/drawing/2014/main" id="{8A4951CF-DC6B-AB9F-0349-2EF78B8817EE}"/>
              </a:ext>
            </a:extLst>
          </p:cNvPr>
          <p:cNvSpPr txBox="1"/>
          <p:nvPr/>
        </p:nvSpPr>
        <p:spPr>
          <a:xfrm>
            <a:off x="664257" y="2667982"/>
            <a:ext cx="7632317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944"/>
              </a:lnSpc>
            </a:pPr>
            <a:r>
              <a:rPr lang="pt-BR" sz="4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No Âmbito Estadual:</a:t>
            </a:r>
            <a:endParaRPr lang="en-US" sz="4000" b="1" dirty="0">
              <a:latin typeface="Calibri Light" panose="020F0302020204030204" pitchFamily="34" charset="0"/>
              <a:ea typeface="Garet Bold"/>
              <a:cs typeface="Calibri Light" panose="020F0302020204030204" pitchFamily="34" charset="0"/>
              <a:sym typeface="Garet Bold"/>
            </a:endParaRPr>
          </a:p>
          <a:p>
            <a:pPr>
              <a:lnSpc>
                <a:spcPts val="5944"/>
              </a:lnSpc>
            </a:pPr>
            <a:endParaRPr lang="en-US" sz="5504" b="1" dirty="0">
              <a:latin typeface="Calibri Light" panose="020F0302020204030204" pitchFamily="34" charset="0"/>
              <a:ea typeface="Garet Bold"/>
              <a:cs typeface="Calibri Light" panose="020F0302020204030204" pitchFamily="34" charset="0"/>
              <a:sym typeface="Garet Bold"/>
            </a:endParaRPr>
          </a:p>
        </p:txBody>
      </p:sp>
      <p:grpSp>
        <p:nvGrpSpPr>
          <p:cNvPr id="37" name="Group 37">
            <a:extLst>
              <a:ext uri="{FF2B5EF4-FFF2-40B4-BE49-F238E27FC236}">
                <a16:creationId xmlns:a16="http://schemas.microsoft.com/office/drawing/2014/main" id="{9AD893B2-8244-D1A4-40F2-8B3544112F24}"/>
              </a:ext>
            </a:extLst>
          </p:cNvPr>
          <p:cNvGrpSpPr/>
          <p:nvPr/>
        </p:nvGrpSpPr>
        <p:grpSpPr>
          <a:xfrm>
            <a:off x="15201577" y="108048"/>
            <a:ext cx="2892424" cy="2892424"/>
            <a:chOff x="0" y="0"/>
            <a:chExt cx="812800" cy="812800"/>
          </a:xfrm>
        </p:grpSpPr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24E54220-3BAB-286D-A766-A4D5B58DA166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9" name="TextBox 39">
              <a:extLst>
                <a:ext uri="{FF2B5EF4-FFF2-40B4-BE49-F238E27FC236}">
                  <a16:creationId xmlns:a16="http://schemas.microsoft.com/office/drawing/2014/main" id="{57697386-83A4-CDB3-3719-FCACDC63A774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10571" tIns="10571" rIns="10571" bIns="10571" rtlCol="0" anchor="ctr"/>
            <a:lstStyle/>
            <a:p>
              <a:pPr algn="ctr">
                <a:lnSpc>
                  <a:spcPts val="525"/>
                </a:lnSpc>
              </a:pPr>
              <a:endParaRPr/>
            </a:p>
          </p:txBody>
        </p:sp>
      </p:grpSp>
      <p:grpSp>
        <p:nvGrpSpPr>
          <p:cNvPr id="40" name="Group 40">
            <a:extLst>
              <a:ext uri="{FF2B5EF4-FFF2-40B4-BE49-F238E27FC236}">
                <a16:creationId xmlns:a16="http://schemas.microsoft.com/office/drawing/2014/main" id="{36142F02-790D-F318-0FE2-DA27FB47CCAC}"/>
              </a:ext>
            </a:extLst>
          </p:cNvPr>
          <p:cNvGrpSpPr/>
          <p:nvPr/>
        </p:nvGrpSpPr>
        <p:grpSpPr>
          <a:xfrm>
            <a:off x="15552926" y="912494"/>
            <a:ext cx="2291454" cy="1283534"/>
            <a:chOff x="0" y="0"/>
            <a:chExt cx="3055272" cy="1711379"/>
          </a:xfrm>
        </p:grpSpPr>
        <p:sp>
          <p:nvSpPr>
            <p:cNvPr id="41" name="TextBox 41">
              <a:extLst>
                <a:ext uri="{FF2B5EF4-FFF2-40B4-BE49-F238E27FC236}">
                  <a16:creationId xmlns:a16="http://schemas.microsoft.com/office/drawing/2014/main" id="{ED1C8996-8D31-CF33-D67E-BDB9AFED575B}"/>
                </a:ext>
              </a:extLst>
            </p:cNvPr>
            <p:cNvSpPr txBox="1"/>
            <p:nvPr/>
          </p:nvSpPr>
          <p:spPr>
            <a:xfrm>
              <a:off x="0" y="-66675"/>
              <a:ext cx="3055272" cy="6816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51"/>
                </a:lnSpc>
              </a:pPr>
              <a:r>
                <a:rPr lang="en-US" sz="3036" spc="631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42" name="TextBox 42">
              <a:extLst>
                <a:ext uri="{FF2B5EF4-FFF2-40B4-BE49-F238E27FC236}">
                  <a16:creationId xmlns:a16="http://schemas.microsoft.com/office/drawing/2014/main" id="{7BC50AE4-B538-58AA-A5BB-5039379345FC}"/>
                </a:ext>
              </a:extLst>
            </p:cNvPr>
            <p:cNvSpPr txBox="1"/>
            <p:nvPr/>
          </p:nvSpPr>
          <p:spPr>
            <a:xfrm>
              <a:off x="0" y="516351"/>
              <a:ext cx="3055272" cy="672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43"/>
                </a:lnSpc>
              </a:pPr>
              <a:r>
                <a:rPr lang="en-US" sz="3031" b="1" spc="269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FB1D7289-7A2C-3FB3-63B3-D3D05A2B2F44}"/>
                </a:ext>
              </a:extLst>
            </p:cNvPr>
            <p:cNvSpPr/>
            <p:nvPr/>
          </p:nvSpPr>
          <p:spPr>
            <a:xfrm>
              <a:off x="1022551" y="669530"/>
              <a:ext cx="561361" cy="423126"/>
            </a:xfrm>
            <a:custGeom>
              <a:avLst/>
              <a:gdLst/>
              <a:ahLst/>
              <a:cxnLst/>
              <a:rect l="l" t="t" r="r" b="b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>
              <a:extLst>
                <a:ext uri="{FF2B5EF4-FFF2-40B4-BE49-F238E27FC236}">
                  <a16:creationId xmlns:a16="http://schemas.microsoft.com/office/drawing/2014/main" id="{4EDCD303-597F-C484-41EE-B9FCDF671135}"/>
                </a:ext>
              </a:extLst>
            </p:cNvPr>
            <p:cNvSpPr txBox="1"/>
            <p:nvPr/>
          </p:nvSpPr>
          <p:spPr>
            <a:xfrm>
              <a:off x="0" y="1194103"/>
              <a:ext cx="3055272" cy="517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3"/>
                </a:lnSpc>
              </a:pPr>
              <a:r>
                <a:rPr lang="en-US" sz="2316" spc="375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  <p:pic>
        <p:nvPicPr>
          <p:cNvPr id="31" name="Imagem 30" descr="Uma imagem contendo no interior, mesa, metal, ouro&#10;&#10;O conteúdo gerado por IA pode estar incorreto.">
            <a:extLst>
              <a:ext uri="{FF2B5EF4-FFF2-40B4-BE49-F238E27FC236}">
                <a16:creationId xmlns:a16="http://schemas.microsoft.com/office/drawing/2014/main" id="{3671A063-41DD-6568-9D3B-D4D967C51F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5542" y="2340688"/>
            <a:ext cx="9122458" cy="794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69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B380FA-FC78-AF95-37EB-6937D6191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4C57D81-6A54-D854-E795-1BD9EAE2672B}"/>
              </a:ext>
            </a:extLst>
          </p:cNvPr>
          <p:cNvSpPr/>
          <p:nvPr/>
        </p:nvSpPr>
        <p:spPr>
          <a:xfrm>
            <a:off x="0" y="0"/>
            <a:ext cx="9144000" cy="10287000"/>
          </a:xfrm>
          <a:custGeom>
            <a:avLst/>
            <a:gdLst/>
            <a:ahLst/>
            <a:cxnLst/>
            <a:rect l="l" t="t" r="r" b="b"/>
            <a:pathLst>
              <a:path w="9144000" h="10287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54024" r="-98784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B2EBED40-2535-6234-216B-EB802EBEB72B}"/>
              </a:ext>
            </a:extLst>
          </p:cNvPr>
          <p:cNvGrpSpPr/>
          <p:nvPr/>
        </p:nvGrpSpPr>
        <p:grpSpPr>
          <a:xfrm rot="-10800000">
            <a:off x="1028700" y="9028457"/>
            <a:ext cx="1863724" cy="73576"/>
            <a:chOff x="0" y="0"/>
            <a:chExt cx="393327" cy="15528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A93FD1DD-AB71-F9A8-9A11-430F46EFBE3C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1537C571-EDC7-EC03-04BD-281237E4BC85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F8776CB4-40A3-9FB8-EF0F-9F794909CEB6}"/>
              </a:ext>
            </a:extLst>
          </p:cNvPr>
          <p:cNvGrpSpPr/>
          <p:nvPr/>
        </p:nvGrpSpPr>
        <p:grpSpPr>
          <a:xfrm rot="-10800000">
            <a:off x="3080225" y="9028457"/>
            <a:ext cx="1863724" cy="73576"/>
            <a:chOff x="0" y="0"/>
            <a:chExt cx="393327" cy="1552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579AB7FE-84DF-0F61-630B-2910E904AA1C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C505BB82-0FF8-8344-3B41-8A832B54EA3A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502C1ABE-8764-2B22-6A0C-91C28ED49408}"/>
              </a:ext>
            </a:extLst>
          </p:cNvPr>
          <p:cNvGrpSpPr/>
          <p:nvPr/>
        </p:nvGrpSpPr>
        <p:grpSpPr>
          <a:xfrm rot="-10800000">
            <a:off x="5131751" y="9028457"/>
            <a:ext cx="1863724" cy="73576"/>
            <a:chOff x="0" y="0"/>
            <a:chExt cx="393327" cy="15528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35C2E7A9-82B4-0DF0-8E4B-817D7D5C7A12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09CE67A9-5557-CC86-97EF-13995CFC51CE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9E00AD00-A647-CF4A-7CC8-F2FDC6F29D4F}"/>
              </a:ext>
            </a:extLst>
          </p:cNvPr>
          <p:cNvGrpSpPr/>
          <p:nvPr/>
        </p:nvGrpSpPr>
        <p:grpSpPr>
          <a:xfrm rot="-10800000">
            <a:off x="7183276" y="9028457"/>
            <a:ext cx="1863724" cy="73576"/>
            <a:chOff x="0" y="0"/>
            <a:chExt cx="393327" cy="15528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ECA33EB3-6FE5-18FD-8006-29578BFD01BD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31ED37E9-1934-7ED7-52F7-BF4C2B700296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5" name="Group 15">
            <a:extLst>
              <a:ext uri="{FF2B5EF4-FFF2-40B4-BE49-F238E27FC236}">
                <a16:creationId xmlns:a16="http://schemas.microsoft.com/office/drawing/2014/main" id="{94158F2B-BA4C-A3F3-B5BF-F713B882EBFD}"/>
              </a:ext>
            </a:extLst>
          </p:cNvPr>
          <p:cNvGrpSpPr/>
          <p:nvPr/>
        </p:nvGrpSpPr>
        <p:grpSpPr>
          <a:xfrm>
            <a:off x="9144000" y="0"/>
            <a:ext cx="9144000" cy="10287000"/>
            <a:chOff x="0" y="0"/>
            <a:chExt cx="2408296" cy="2709333"/>
          </a:xfrm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31B87CEF-0A72-42C3-F51B-CD3295D580C2}"/>
                </a:ext>
              </a:extLst>
            </p:cNvPr>
            <p:cNvSpPr/>
            <p:nvPr/>
          </p:nvSpPr>
          <p:spPr>
            <a:xfrm>
              <a:off x="0" y="0"/>
              <a:ext cx="2408296" cy="2709333"/>
            </a:xfrm>
            <a:custGeom>
              <a:avLst/>
              <a:gdLst/>
              <a:ahLst/>
              <a:cxnLst/>
              <a:rect l="l" t="t" r="r" b="b"/>
              <a:pathLst>
                <a:path w="2408296" h="2709333">
                  <a:moveTo>
                    <a:pt x="0" y="0"/>
                  </a:moveTo>
                  <a:lnTo>
                    <a:pt x="2408296" y="0"/>
                  </a:lnTo>
                  <a:lnTo>
                    <a:pt x="240829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3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id="{264FB95D-FAE1-F87F-CE93-DC1FB7F03DB9}"/>
                </a:ext>
              </a:extLst>
            </p:cNvPr>
            <p:cNvSpPr txBox="1"/>
            <p:nvPr/>
          </p:nvSpPr>
          <p:spPr>
            <a:xfrm>
              <a:off x="0" y="38100"/>
              <a:ext cx="2408296" cy="26712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8" name="Group 18">
            <a:extLst>
              <a:ext uri="{FF2B5EF4-FFF2-40B4-BE49-F238E27FC236}">
                <a16:creationId xmlns:a16="http://schemas.microsoft.com/office/drawing/2014/main" id="{BD1AC9ED-9A10-9062-CECA-1DEA053724BC}"/>
              </a:ext>
            </a:extLst>
          </p:cNvPr>
          <p:cNvGrpSpPr/>
          <p:nvPr/>
        </p:nvGrpSpPr>
        <p:grpSpPr>
          <a:xfrm rot="-10800000">
            <a:off x="9234802" y="9028457"/>
            <a:ext cx="1863724" cy="73576"/>
            <a:chOff x="0" y="0"/>
            <a:chExt cx="393327" cy="15528"/>
          </a:xfrm>
        </p:grpSpPr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C1B8D780-8BB8-5BE0-D5AC-A09F5A775BCF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76A6FF88-929A-9A42-5D8A-27D782C4F029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1" name="Group 21">
            <a:extLst>
              <a:ext uri="{FF2B5EF4-FFF2-40B4-BE49-F238E27FC236}">
                <a16:creationId xmlns:a16="http://schemas.microsoft.com/office/drawing/2014/main" id="{2179321B-AC14-D91A-A06C-1B62570925D1}"/>
              </a:ext>
            </a:extLst>
          </p:cNvPr>
          <p:cNvGrpSpPr/>
          <p:nvPr/>
        </p:nvGrpSpPr>
        <p:grpSpPr>
          <a:xfrm rot="-10800000">
            <a:off x="11286327" y="9028457"/>
            <a:ext cx="1863724" cy="73576"/>
            <a:chOff x="0" y="0"/>
            <a:chExt cx="393327" cy="15528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C6739486-41D1-C95B-F9FD-CEE4B0C8BBC1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C3E751E0-3E8E-05EC-EC17-F71E7D72D69B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4" name="Group 24">
            <a:extLst>
              <a:ext uri="{FF2B5EF4-FFF2-40B4-BE49-F238E27FC236}">
                <a16:creationId xmlns:a16="http://schemas.microsoft.com/office/drawing/2014/main" id="{1E20EDF8-9FD3-6144-4F65-886E976E893F}"/>
              </a:ext>
            </a:extLst>
          </p:cNvPr>
          <p:cNvGrpSpPr/>
          <p:nvPr/>
        </p:nvGrpSpPr>
        <p:grpSpPr>
          <a:xfrm rot="-10800000">
            <a:off x="13337853" y="9028457"/>
            <a:ext cx="1863724" cy="73576"/>
            <a:chOff x="0" y="0"/>
            <a:chExt cx="393327" cy="15528"/>
          </a:xfrm>
        </p:grpSpPr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6782155A-C78E-08B3-ED0D-BCC9D0FB1290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95C45C43-2AE6-149C-A37C-C78C8D730F86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7" name="Group 27">
            <a:extLst>
              <a:ext uri="{FF2B5EF4-FFF2-40B4-BE49-F238E27FC236}">
                <a16:creationId xmlns:a16="http://schemas.microsoft.com/office/drawing/2014/main" id="{89D38B2D-E243-20A6-65DE-A37CFE7CB104}"/>
              </a:ext>
            </a:extLst>
          </p:cNvPr>
          <p:cNvGrpSpPr/>
          <p:nvPr/>
        </p:nvGrpSpPr>
        <p:grpSpPr>
          <a:xfrm rot="-10800000">
            <a:off x="15395576" y="9028457"/>
            <a:ext cx="1863724" cy="73576"/>
            <a:chOff x="0" y="0"/>
            <a:chExt cx="393327" cy="15528"/>
          </a:xfrm>
        </p:grpSpPr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7D7D7EC6-63A1-DBA3-9469-93447C70E7C7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>
              <a:extLst>
                <a:ext uri="{FF2B5EF4-FFF2-40B4-BE49-F238E27FC236}">
                  <a16:creationId xmlns:a16="http://schemas.microsoft.com/office/drawing/2014/main" id="{0FF11099-878E-D69C-05DC-A5C273842807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sp>
        <p:nvSpPr>
          <p:cNvPr id="34" name="TextBox 34">
            <a:extLst>
              <a:ext uri="{FF2B5EF4-FFF2-40B4-BE49-F238E27FC236}">
                <a16:creationId xmlns:a16="http://schemas.microsoft.com/office/drawing/2014/main" id="{FC7D9AED-4889-A38B-B80D-220BBE52F9AA}"/>
              </a:ext>
            </a:extLst>
          </p:cNvPr>
          <p:cNvSpPr txBox="1"/>
          <p:nvPr/>
        </p:nvSpPr>
        <p:spPr>
          <a:xfrm>
            <a:off x="664258" y="4181217"/>
            <a:ext cx="8070642" cy="48532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just" fontAlgn="ctr">
              <a:buFont typeface="Arial" panose="020B0604020202020204" pitchFamily="34" charset="0"/>
              <a:buChar char="•"/>
            </a:pPr>
            <a:r>
              <a:rPr lang="pt-BR" sz="3200" dirty="0"/>
              <a:t>Carreiras paralelas de consultoria jurídica que já existiam antes da Constituição de 1988. </a:t>
            </a:r>
          </a:p>
          <a:p>
            <a:pPr marL="457200" indent="-457200" algn="just" fontAlgn="ctr">
              <a:buFont typeface="Arial" panose="020B0604020202020204" pitchFamily="34" charset="0"/>
              <a:buChar char="•"/>
            </a:pPr>
            <a:r>
              <a:rPr lang="pt-BR" sz="3200" dirty="0"/>
              <a:t>Procuradorias de órgãos autônomos (Legislativo, Judiciário, Tribunais de Contas) para defesa de suas prerrogativas constitucionais. 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3200" dirty="0"/>
              <a:t>Universidades públicas e pessoas jurídicas de direito privado podem ter procuradorias próprias. </a:t>
            </a:r>
          </a:p>
          <a:p>
            <a:pPr algn="just">
              <a:lnSpc>
                <a:spcPts val="3099"/>
              </a:lnSpc>
            </a:pPr>
            <a:endParaRPr lang="en-US" sz="3200" dirty="0">
              <a:solidFill>
                <a:schemeClr val="bg1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sp>
        <p:nvSpPr>
          <p:cNvPr id="35" name="TextBox 35">
            <a:extLst>
              <a:ext uri="{FF2B5EF4-FFF2-40B4-BE49-F238E27FC236}">
                <a16:creationId xmlns:a16="http://schemas.microsoft.com/office/drawing/2014/main" id="{444C3B87-745A-8914-948F-133565BEA92F}"/>
              </a:ext>
            </a:extLst>
          </p:cNvPr>
          <p:cNvSpPr txBox="1"/>
          <p:nvPr/>
        </p:nvSpPr>
        <p:spPr>
          <a:xfrm>
            <a:off x="664257" y="2667982"/>
            <a:ext cx="7632317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944"/>
              </a:lnSpc>
            </a:pPr>
            <a:r>
              <a:rPr lang="pt-BR" sz="4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No Âmbito Estadual:</a:t>
            </a:r>
            <a:endParaRPr lang="en-US" sz="4000" b="1" dirty="0">
              <a:latin typeface="Calibri Light" panose="020F0302020204030204" pitchFamily="34" charset="0"/>
              <a:ea typeface="Garet Bold"/>
              <a:cs typeface="Calibri Light" panose="020F0302020204030204" pitchFamily="34" charset="0"/>
              <a:sym typeface="Garet Bold"/>
            </a:endParaRPr>
          </a:p>
          <a:p>
            <a:pPr>
              <a:lnSpc>
                <a:spcPts val="5944"/>
              </a:lnSpc>
            </a:pPr>
            <a:endParaRPr lang="en-US" sz="5504" b="1" dirty="0">
              <a:latin typeface="Calibri Light" panose="020F0302020204030204" pitchFamily="34" charset="0"/>
              <a:ea typeface="Garet Bold"/>
              <a:cs typeface="Calibri Light" panose="020F0302020204030204" pitchFamily="34" charset="0"/>
              <a:sym typeface="Garet Bold"/>
            </a:endParaRPr>
          </a:p>
        </p:txBody>
      </p:sp>
      <p:grpSp>
        <p:nvGrpSpPr>
          <p:cNvPr id="37" name="Group 37">
            <a:extLst>
              <a:ext uri="{FF2B5EF4-FFF2-40B4-BE49-F238E27FC236}">
                <a16:creationId xmlns:a16="http://schemas.microsoft.com/office/drawing/2014/main" id="{9E3E16C6-F554-15B5-4388-8AC41959604D}"/>
              </a:ext>
            </a:extLst>
          </p:cNvPr>
          <p:cNvGrpSpPr/>
          <p:nvPr/>
        </p:nvGrpSpPr>
        <p:grpSpPr>
          <a:xfrm>
            <a:off x="15201577" y="108048"/>
            <a:ext cx="2892424" cy="2892424"/>
            <a:chOff x="0" y="0"/>
            <a:chExt cx="812800" cy="812800"/>
          </a:xfrm>
        </p:grpSpPr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68025D81-5A0E-7D8A-B581-4BCA4E1B4D62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9" name="TextBox 39">
              <a:extLst>
                <a:ext uri="{FF2B5EF4-FFF2-40B4-BE49-F238E27FC236}">
                  <a16:creationId xmlns:a16="http://schemas.microsoft.com/office/drawing/2014/main" id="{D985BC5E-425D-C718-7CC5-191F9021C614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10571" tIns="10571" rIns="10571" bIns="10571" rtlCol="0" anchor="ctr"/>
            <a:lstStyle/>
            <a:p>
              <a:pPr algn="ctr">
                <a:lnSpc>
                  <a:spcPts val="525"/>
                </a:lnSpc>
              </a:pPr>
              <a:endParaRPr/>
            </a:p>
          </p:txBody>
        </p:sp>
      </p:grpSp>
      <p:grpSp>
        <p:nvGrpSpPr>
          <p:cNvPr id="40" name="Group 40">
            <a:extLst>
              <a:ext uri="{FF2B5EF4-FFF2-40B4-BE49-F238E27FC236}">
                <a16:creationId xmlns:a16="http://schemas.microsoft.com/office/drawing/2014/main" id="{4841CA27-F7B9-C253-9843-0F42DE90371D}"/>
              </a:ext>
            </a:extLst>
          </p:cNvPr>
          <p:cNvGrpSpPr/>
          <p:nvPr/>
        </p:nvGrpSpPr>
        <p:grpSpPr>
          <a:xfrm>
            <a:off x="15552926" y="912494"/>
            <a:ext cx="2291454" cy="1283534"/>
            <a:chOff x="0" y="0"/>
            <a:chExt cx="3055272" cy="1711379"/>
          </a:xfrm>
        </p:grpSpPr>
        <p:sp>
          <p:nvSpPr>
            <p:cNvPr id="41" name="TextBox 41">
              <a:extLst>
                <a:ext uri="{FF2B5EF4-FFF2-40B4-BE49-F238E27FC236}">
                  <a16:creationId xmlns:a16="http://schemas.microsoft.com/office/drawing/2014/main" id="{CFA05C8B-6C0F-DC8F-345D-BB85C81A419D}"/>
                </a:ext>
              </a:extLst>
            </p:cNvPr>
            <p:cNvSpPr txBox="1"/>
            <p:nvPr/>
          </p:nvSpPr>
          <p:spPr>
            <a:xfrm>
              <a:off x="0" y="-66675"/>
              <a:ext cx="3055272" cy="6816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51"/>
                </a:lnSpc>
              </a:pPr>
              <a:r>
                <a:rPr lang="en-US" sz="3036" spc="631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42" name="TextBox 42">
              <a:extLst>
                <a:ext uri="{FF2B5EF4-FFF2-40B4-BE49-F238E27FC236}">
                  <a16:creationId xmlns:a16="http://schemas.microsoft.com/office/drawing/2014/main" id="{1986DC96-DEC7-DA9D-B6BC-EC0646C0C31E}"/>
                </a:ext>
              </a:extLst>
            </p:cNvPr>
            <p:cNvSpPr txBox="1"/>
            <p:nvPr/>
          </p:nvSpPr>
          <p:spPr>
            <a:xfrm>
              <a:off x="0" y="516351"/>
              <a:ext cx="3055272" cy="672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43"/>
                </a:lnSpc>
              </a:pPr>
              <a:r>
                <a:rPr lang="en-US" sz="3031" b="1" spc="269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479E5C54-117B-A691-4250-C5823E6857DB}"/>
                </a:ext>
              </a:extLst>
            </p:cNvPr>
            <p:cNvSpPr/>
            <p:nvPr/>
          </p:nvSpPr>
          <p:spPr>
            <a:xfrm>
              <a:off x="1022551" y="669530"/>
              <a:ext cx="561361" cy="423126"/>
            </a:xfrm>
            <a:custGeom>
              <a:avLst/>
              <a:gdLst/>
              <a:ahLst/>
              <a:cxnLst/>
              <a:rect l="l" t="t" r="r" b="b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>
              <a:extLst>
                <a:ext uri="{FF2B5EF4-FFF2-40B4-BE49-F238E27FC236}">
                  <a16:creationId xmlns:a16="http://schemas.microsoft.com/office/drawing/2014/main" id="{0C3D27F8-A45D-C5ED-3493-3B9EE90D7BD9}"/>
                </a:ext>
              </a:extLst>
            </p:cNvPr>
            <p:cNvSpPr txBox="1"/>
            <p:nvPr/>
          </p:nvSpPr>
          <p:spPr>
            <a:xfrm>
              <a:off x="0" y="1194103"/>
              <a:ext cx="3055272" cy="517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3"/>
                </a:lnSpc>
              </a:pPr>
              <a:r>
                <a:rPr lang="en-US" sz="2316" spc="375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  <p:pic>
        <p:nvPicPr>
          <p:cNvPr id="31" name="Imagem 30" descr="Uma imagem contendo no interior, mesa, metal, ouro&#10;&#10;O conteúdo gerado por IA pode estar incorreto.">
            <a:extLst>
              <a:ext uri="{FF2B5EF4-FFF2-40B4-BE49-F238E27FC236}">
                <a16:creationId xmlns:a16="http://schemas.microsoft.com/office/drawing/2014/main" id="{334F2B39-CB5B-EF03-D8AE-F9F5C79086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5542" y="2340688"/>
            <a:ext cx="9122458" cy="794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376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B4806-D77C-F6FF-DFA0-0C4EF6CAF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8651922-2397-478F-341B-0D58BB1D2FDF}"/>
              </a:ext>
            </a:extLst>
          </p:cNvPr>
          <p:cNvSpPr/>
          <p:nvPr/>
        </p:nvSpPr>
        <p:spPr>
          <a:xfrm>
            <a:off x="0" y="0"/>
            <a:ext cx="9144000" cy="10287000"/>
          </a:xfrm>
          <a:custGeom>
            <a:avLst/>
            <a:gdLst/>
            <a:ahLst/>
            <a:cxnLst/>
            <a:rect l="l" t="t" r="r" b="b"/>
            <a:pathLst>
              <a:path w="9144000" h="10287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54024" r="-98784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31E49AC4-8BB0-0542-30A9-B370E59EAC8B}"/>
              </a:ext>
            </a:extLst>
          </p:cNvPr>
          <p:cNvGrpSpPr/>
          <p:nvPr/>
        </p:nvGrpSpPr>
        <p:grpSpPr>
          <a:xfrm rot="-10800000">
            <a:off x="1028700" y="9028457"/>
            <a:ext cx="1863724" cy="73576"/>
            <a:chOff x="0" y="0"/>
            <a:chExt cx="393327" cy="15528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872335FF-C284-558F-08DA-A2B51D53F472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BC365318-0AE1-F228-D369-785FE913D201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F3BD37C9-8548-9129-2DE8-B3D1B6B50BDC}"/>
              </a:ext>
            </a:extLst>
          </p:cNvPr>
          <p:cNvGrpSpPr/>
          <p:nvPr/>
        </p:nvGrpSpPr>
        <p:grpSpPr>
          <a:xfrm rot="-10800000">
            <a:off x="3080225" y="9028457"/>
            <a:ext cx="1863724" cy="73576"/>
            <a:chOff x="0" y="0"/>
            <a:chExt cx="393327" cy="1552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C1A014EC-A785-92B6-FD09-9A7D38906C9D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A02FCDF5-E9E7-CDD7-DD69-D0EDDDE939FA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83DE80C4-58BB-C9B1-6F03-8797F9ED3915}"/>
              </a:ext>
            </a:extLst>
          </p:cNvPr>
          <p:cNvGrpSpPr/>
          <p:nvPr/>
        </p:nvGrpSpPr>
        <p:grpSpPr>
          <a:xfrm rot="-10800000">
            <a:off x="5131751" y="9028457"/>
            <a:ext cx="1863724" cy="73576"/>
            <a:chOff x="0" y="0"/>
            <a:chExt cx="393327" cy="15528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FB8012E7-0F25-B1E0-E4A9-2ECF9BAA7D60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9EA449A8-D2BD-E2AB-A6A9-1E8937A13704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C3843AD5-25F2-E64B-5124-11403073C52C}"/>
              </a:ext>
            </a:extLst>
          </p:cNvPr>
          <p:cNvGrpSpPr/>
          <p:nvPr/>
        </p:nvGrpSpPr>
        <p:grpSpPr>
          <a:xfrm rot="-10800000">
            <a:off x="7183276" y="9028457"/>
            <a:ext cx="1863724" cy="73576"/>
            <a:chOff x="0" y="0"/>
            <a:chExt cx="393327" cy="15528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0356AB5A-C6B6-9BB1-61DD-AE9BC2419AA0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00FD5598-ACD3-B273-DE3F-2D730C8A786A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5" name="Group 15">
            <a:extLst>
              <a:ext uri="{FF2B5EF4-FFF2-40B4-BE49-F238E27FC236}">
                <a16:creationId xmlns:a16="http://schemas.microsoft.com/office/drawing/2014/main" id="{692C88E4-6DF1-B3A6-84CE-0BB0D53A98E4}"/>
              </a:ext>
            </a:extLst>
          </p:cNvPr>
          <p:cNvGrpSpPr/>
          <p:nvPr/>
        </p:nvGrpSpPr>
        <p:grpSpPr>
          <a:xfrm>
            <a:off x="9144000" y="0"/>
            <a:ext cx="9144000" cy="10287000"/>
            <a:chOff x="0" y="0"/>
            <a:chExt cx="2408296" cy="2709333"/>
          </a:xfrm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9EECB4C9-AD78-EA35-F2D4-58B2A3E27D8A}"/>
                </a:ext>
              </a:extLst>
            </p:cNvPr>
            <p:cNvSpPr/>
            <p:nvPr/>
          </p:nvSpPr>
          <p:spPr>
            <a:xfrm>
              <a:off x="0" y="0"/>
              <a:ext cx="2408296" cy="2709333"/>
            </a:xfrm>
            <a:custGeom>
              <a:avLst/>
              <a:gdLst/>
              <a:ahLst/>
              <a:cxnLst/>
              <a:rect l="l" t="t" r="r" b="b"/>
              <a:pathLst>
                <a:path w="2408296" h="2709333">
                  <a:moveTo>
                    <a:pt x="0" y="0"/>
                  </a:moveTo>
                  <a:lnTo>
                    <a:pt x="2408296" y="0"/>
                  </a:lnTo>
                  <a:lnTo>
                    <a:pt x="240829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3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id="{A2FD5BCE-D873-39DE-C5F2-4AA9BFBE9BD2}"/>
                </a:ext>
              </a:extLst>
            </p:cNvPr>
            <p:cNvSpPr txBox="1"/>
            <p:nvPr/>
          </p:nvSpPr>
          <p:spPr>
            <a:xfrm>
              <a:off x="0" y="38100"/>
              <a:ext cx="2408296" cy="26712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8" name="Group 18">
            <a:extLst>
              <a:ext uri="{FF2B5EF4-FFF2-40B4-BE49-F238E27FC236}">
                <a16:creationId xmlns:a16="http://schemas.microsoft.com/office/drawing/2014/main" id="{02791ADB-2209-A07C-675A-10DA340AD738}"/>
              </a:ext>
            </a:extLst>
          </p:cNvPr>
          <p:cNvGrpSpPr/>
          <p:nvPr/>
        </p:nvGrpSpPr>
        <p:grpSpPr>
          <a:xfrm rot="-10800000">
            <a:off x="9234802" y="9028457"/>
            <a:ext cx="1863724" cy="73576"/>
            <a:chOff x="0" y="0"/>
            <a:chExt cx="393327" cy="15528"/>
          </a:xfrm>
        </p:grpSpPr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E5FBFB22-52DE-FDED-357B-C5F6DC8B3D2B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74FD80AC-F24F-6328-5DB0-EAAAE1D32275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1" name="Group 21">
            <a:extLst>
              <a:ext uri="{FF2B5EF4-FFF2-40B4-BE49-F238E27FC236}">
                <a16:creationId xmlns:a16="http://schemas.microsoft.com/office/drawing/2014/main" id="{B71FA1B8-652E-C8A3-9767-6F153681DF3D}"/>
              </a:ext>
            </a:extLst>
          </p:cNvPr>
          <p:cNvGrpSpPr/>
          <p:nvPr/>
        </p:nvGrpSpPr>
        <p:grpSpPr>
          <a:xfrm rot="-10800000">
            <a:off x="11286327" y="9028457"/>
            <a:ext cx="1863724" cy="73576"/>
            <a:chOff x="0" y="0"/>
            <a:chExt cx="393327" cy="15528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E67C9951-45BA-CBC1-291F-DF6997637F13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91970AEA-C6A2-4508-5A42-0F486D5CE3C7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4" name="Group 24">
            <a:extLst>
              <a:ext uri="{FF2B5EF4-FFF2-40B4-BE49-F238E27FC236}">
                <a16:creationId xmlns:a16="http://schemas.microsoft.com/office/drawing/2014/main" id="{F80FBAE0-0CA4-FF54-2BEC-D85E7E0C2EC7}"/>
              </a:ext>
            </a:extLst>
          </p:cNvPr>
          <p:cNvGrpSpPr/>
          <p:nvPr/>
        </p:nvGrpSpPr>
        <p:grpSpPr>
          <a:xfrm rot="-10800000">
            <a:off x="13337853" y="9028457"/>
            <a:ext cx="1863724" cy="73576"/>
            <a:chOff x="0" y="0"/>
            <a:chExt cx="393327" cy="15528"/>
          </a:xfrm>
        </p:grpSpPr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50EFF33F-BE49-621B-1DA1-7FC96450B34A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835CC865-33D9-2F5C-A9BC-7459AE93008F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7" name="Group 27">
            <a:extLst>
              <a:ext uri="{FF2B5EF4-FFF2-40B4-BE49-F238E27FC236}">
                <a16:creationId xmlns:a16="http://schemas.microsoft.com/office/drawing/2014/main" id="{EC721CC3-891F-29A1-479B-B07C270A7892}"/>
              </a:ext>
            </a:extLst>
          </p:cNvPr>
          <p:cNvGrpSpPr/>
          <p:nvPr/>
        </p:nvGrpSpPr>
        <p:grpSpPr>
          <a:xfrm rot="-10800000">
            <a:off x="15395576" y="9028457"/>
            <a:ext cx="1863724" cy="73576"/>
            <a:chOff x="0" y="0"/>
            <a:chExt cx="393327" cy="15528"/>
          </a:xfrm>
        </p:grpSpPr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B1B2DCED-5E27-5D35-4CE3-57FC39E11E83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311C61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>
              <a:extLst>
                <a:ext uri="{FF2B5EF4-FFF2-40B4-BE49-F238E27FC236}">
                  <a16:creationId xmlns:a16="http://schemas.microsoft.com/office/drawing/2014/main" id="{8DC2039B-97CD-A258-E3EE-F991F2F5B971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sp>
        <p:nvSpPr>
          <p:cNvPr id="34" name="TextBox 34">
            <a:extLst>
              <a:ext uri="{FF2B5EF4-FFF2-40B4-BE49-F238E27FC236}">
                <a16:creationId xmlns:a16="http://schemas.microsoft.com/office/drawing/2014/main" id="{EA426F6B-0B3E-4668-47E2-312DB1D6FDCF}"/>
              </a:ext>
            </a:extLst>
          </p:cNvPr>
          <p:cNvSpPr txBox="1"/>
          <p:nvPr/>
        </p:nvSpPr>
        <p:spPr>
          <a:xfrm>
            <a:off x="664257" y="4181217"/>
            <a:ext cx="7903936" cy="5416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pt-BR" sz="3200" b="1" dirty="0"/>
              <a:t>Criação Facultativa:</a:t>
            </a:r>
            <a:r>
              <a:rPr lang="pt-BR" sz="3200" dirty="0"/>
              <a:t> </a:t>
            </a:r>
          </a:p>
          <a:p>
            <a:pPr algn="just" fontAlgn="ctr"/>
            <a:r>
              <a:rPr lang="pt-BR" sz="3200" dirty="0"/>
              <a:t>O STF já decidiu que os municípios não são obrigados a criar </a:t>
            </a:r>
            <a:r>
              <a:rPr lang="pt-BR" sz="3200" dirty="0" err="1"/>
              <a:t>PGM’s</a:t>
            </a:r>
            <a:r>
              <a:rPr lang="pt-BR" sz="3200" dirty="0"/>
              <a:t>, de acordo com a ADI 6331. </a:t>
            </a:r>
          </a:p>
          <a:p>
            <a:pPr algn="just"/>
            <a:r>
              <a:rPr lang="pt-BR" sz="3200" b="1" dirty="0"/>
              <a:t>Aplicabilidade da Unicidade:</a:t>
            </a:r>
            <a:r>
              <a:rPr lang="pt-BR" sz="3200" dirty="0"/>
              <a:t> </a:t>
            </a:r>
          </a:p>
          <a:p>
            <a:pPr algn="just" fontAlgn="ctr"/>
            <a:r>
              <a:rPr lang="pt-BR" sz="3200" dirty="0"/>
              <a:t>Se um município cria sua PGM, o princípio da unicidade se aplica da mesma forma que nos estados, ou seja, as funções de procuradoria são exclusivas dos procuradores do município. </a:t>
            </a:r>
          </a:p>
          <a:p>
            <a:pPr algn="just"/>
            <a:br>
              <a:rPr lang="pt-BR" sz="3200" dirty="0"/>
            </a:br>
            <a:endParaRPr lang="en-US" sz="3200" dirty="0">
              <a:solidFill>
                <a:schemeClr val="bg1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sp>
        <p:nvSpPr>
          <p:cNvPr id="35" name="TextBox 35">
            <a:extLst>
              <a:ext uri="{FF2B5EF4-FFF2-40B4-BE49-F238E27FC236}">
                <a16:creationId xmlns:a16="http://schemas.microsoft.com/office/drawing/2014/main" id="{E18AF42C-9562-79B3-FE7B-FE76246A0A6E}"/>
              </a:ext>
            </a:extLst>
          </p:cNvPr>
          <p:cNvSpPr txBox="1"/>
          <p:nvPr/>
        </p:nvSpPr>
        <p:spPr>
          <a:xfrm>
            <a:off x="664257" y="2667982"/>
            <a:ext cx="7632317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944"/>
              </a:lnSpc>
            </a:pPr>
            <a:r>
              <a:rPr lang="pt-BR" sz="4000" b="1" dirty="0"/>
              <a:t>No Âmbito Municipal</a:t>
            </a:r>
            <a:r>
              <a:rPr lang="pt-BR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  <a:endParaRPr lang="en-US" sz="3600" b="1" dirty="0">
              <a:latin typeface="Calibri Light" panose="020F0302020204030204" pitchFamily="34" charset="0"/>
              <a:ea typeface="Garet Bold"/>
              <a:cs typeface="Calibri Light" panose="020F0302020204030204" pitchFamily="34" charset="0"/>
              <a:sym typeface="Garet Bold"/>
            </a:endParaRPr>
          </a:p>
          <a:p>
            <a:pPr>
              <a:lnSpc>
                <a:spcPts val="5944"/>
              </a:lnSpc>
            </a:pPr>
            <a:endParaRPr lang="en-US" sz="5504" b="1" dirty="0">
              <a:latin typeface="Calibri Light" panose="020F0302020204030204" pitchFamily="34" charset="0"/>
              <a:ea typeface="Garet Bold"/>
              <a:cs typeface="Calibri Light" panose="020F0302020204030204" pitchFamily="34" charset="0"/>
              <a:sym typeface="Garet Bold"/>
            </a:endParaRPr>
          </a:p>
        </p:txBody>
      </p:sp>
      <p:grpSp>
        <p:nvGrpSpPr>
          <p:cNvPr id="37" name="Group 37">
            <a:extLst>
              <a:ext uri="{FF2B5EF4-FFF2-40B4-BE49-F238E27FC236}">
                <a16:creationId xmlns:a16="http://schemas.microsoft.com/office/drawing/2014/main" id="{ED303BD8-1ECC-2B88-78A2-A7971927D48B}"/>
              </a:ext>
            </a:extLst>
          </p:cNvPr>
          <p:cNvGrpSpPr/>
          <p:nvPr/>
        </p:nvGrpSpPr>
        <p:grpSpPr>
          <a:xfrm>
            <a:off x="15201577" y="108048"/>
            <a:ext cx="2892424" cy="2892424"/>
            <a:chOff x="0" y="0"/>
            <a:chExt cx="812800" cy="812800"/>
          </a:xfrm>
        </p:grpSpPr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E1CD9388-A109-1D05-5DDC-7F10E224CEA0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9" name="TextBox 39">
              <a:extLst>
                <a:ext uri="{FF2B5EF4-FFF2-40B4-BE49-F238E27FC236}">
                  <a16:creationId xmlns:a16="http://schemas.microsoft.com/office/drawing/2014/main" id="{40648DD4-6C2F-3CEE-7AA7-587079F1C0B2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10571" tIns="10571" rIns="10571" bIns="10571" rtlCol="0" anchor="ctr"/>
            <a:lstStyle/>
            <a:p>
              <a:pPr algn="ctr">
                <a:lnSpc>
                  <a:spcPts val="525"/>
                </a:lnSpc>
              </a:pPr>
              <a:endParaRPr/>
            </a:p>
          </p:txBody>
        </p:sp>
      </p:grpSp>
      <p:grpSp>
        <p:nvGrpSpPr>
          <p:cNvPr id="40" name="Group 40">
            <a:extLst>
              <a:ext uri="{FF2B5EF4-FFF2-40B4-BE49-F238E27FC236}">
                <a16:creationId xmlns:a16="http://schemas.microsoft.com/office/drawing/2014/main" id="{6BBB07C0-A2F8-5E04-143C-C15A06595AA2}"/>
              </a:ext>
            </a:extLst>
          </p:cNvPr>
          <p:cNvGrpSpPr/>
          <p:nvPr/>
        </p:nvGrpSpPr>
        <p:grpSpPr>
          <a:xfrm>
            <a:off x="15552926" y="912494"/>
            <a:ext cx="2291454" cy="1283534"/>
            <a:chOff x="0" y="0"/>
            <a:chExt cx="3055272" cy="1711379"/>
          </a:xfrm>
        </p:grpSpPr>
        <p:sp>
          <p:nvSpPr>
            <p:cNvPr id="41" name="TextBox 41">
              <a:extLst>
                <a:ext uri="{FF2B5EF4-FFF2-40B4-BE49-F238E27FC236}">
                  <a16:creationId xmlns:a16="http://schemas.microsoft.com/office/drawing/2014/main" id="{B212B019-1EDF-803C-D091-186D6FFCD0EA}"/>
                </a:ext>
              </a:extLst>
            </p:cNvPr>
            <p:cNvSpPr txBox="1"/>
            <p:nvPr/>
          </p:nvSpPr>
          <p:spPr>
            <a:xfrm>
              <a:off x="0" y="-66675"/>
              <a:ext cx="3055272" cy="6816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51"/>
                </a:lnSpc>
              </a:pPr>
              <a:r>
                <a:rPr lang="en-US" sz="3036" spc="631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42" name="TextBox 42">
              <a:extLst>
                <a:ext uri="{FF2B5EF4-FFF2-40B4-BE49-F238E27FC236}">
                  <a16:creationId xmlns:a16="http://schemas.microsoft.com/office/drawing/2014/main" id="{C5838A6E-B861-D5F8-558C-0463E74ACD06}"/>
                </a:ext>
              </a:extLst>
            </p:cNvPr>
            <p:cNvSpPr txBox="1"/>
            <p:nvPr/>
          </p:nvSpPr>
          <p:spPr>
            <a:xfrm>
              <a:off x="0" y="516351"/>
              <a:ext cx="3055272" cy="672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43"/>
                </a:lnSpc>
              </a:pPr>
              <a:r>
                <a:rPr lang="en-US" sz="3031" b="1" spc="269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0E6AAC4B-63CC-27B4-E628-6A1DB728E9CB}"/>
                </a:ext>
              </a:extLst>
            </p:cNvPr>
            <p:cNvSpPr/>
            <p:nvPr/>
          </p:nvSpPr>
          <p:spPr>
            <a:xfrm>
              <a:off x="1022551" y="669530"/>
              <a:ext cx="561361" cy="423126"/>
            </a:xfrm>
            <a:custGeom>
              <a:avLst/>
              <a:gdLst/>
              <a:ahLst/>
              <a:cxnLst/>
              <a:rect l="l" t="t" r="r" b="b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>
              <a:extLst>
                <a:ext uri="{FF2B5EF4-FFF2-40B4-BE49-F238E27FC236}">
                  <a16:creationId xmlns:a16="http://schemas.microsoft.com/office/drawing/2014/main" id="{C43302EB-FBBC-8AB3-207B-0F26949C98FD}"/>
                </a:ext>
              </a:extLst>
            </p:cNvPr>
            <p:cNvSpPr txBox="1"/>
            <p:nvPr/>
          </p:nvSpPr>
          <p:spPr>
            <a:xfrm>
              <a:off x="0" y="1194103"/>
              <a:ext cx="3055272" cy="517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3"/>
                </a:lnSpc>
              </a:pPr>
              <a:r>
                <a:rPr lang="en-US" sz="2316" spc="375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  <p:pic>
        <p:nvPicPr>
          <p:cNvPr id="31" name="Imagem 30" descr="Uma imagem contendo no interior, mesa, metal, ouro&#10;&#10;O conteúdo gerado por IA pode estar incorreto.">
            <a:extLst>
              <a:ext uri="{FF2B5EF4-FFF2-40B4-BE49-F238E27FC236}">
                <a16:creationId xmlns:a16="http://schemas.microsoft.com/office/drawing/2014/main" id="{8FDC009C-7195-EDF7-A9F8-7E1F616386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5542" y="2340688"/>
            <a:ext cx="9122458" cy="794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550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DBE906-EE12-8C1C-5449-6E2FEC91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0C186E7-3B42-BD6A-121E-D748C5C008B6}"/>
              </a:ext>
            </a:extLst>
          </p:cNvPr>
          <p:cNvSpPr/>
          <p:nvPr/>
        </p:nvSpPr>
        <p:spPr>
          <a:xfrm>
            <a:off x="-97000" y="-1143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13202" r="-13202"/>
            </a:stretch>
          </a:blipFill>
        </p:spPr>
        <p:txBody>
          <a:bodyPr/>
          <a:lstStyle/>
          <a:p>
            <a:r>
              <a:rPr lang="pt-BR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👨‍🎓</a:t>
            </a:r>
          </a:p>
          <a:p>
            <a:endParaRPr lang="pt-BR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AC5B5F13-4222-3134-46F2-F351B34274C6}"/>
              </a:ext>
            </a:extLst>
          </p:cNvPr>
          <p:cNvGrpSpPr/>
          <p:nvPr/>
        </p:nvGrpSpPr>
        <p:grpSpPr>
          <a:xfrm rot="-10800000">
            <a:off x="1028700" y="9028457"/>
            <a:ext cx="1863724" cy="73576"/>
            <a:chOff x="0" y="0"/>
            <a:chExt cx="393327" cy="15528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DF774878-32F9-0CCC-CA7D-4E77DF1459C8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E4F05CB2-59EA-6E3F-7A65-1F8B39A0A038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D6192075-CF4B-6E63-D96C-BBCEA17F8D0B}"/>
              </a:ext>
            </a:extLst>
          </p:cNvPr>
          <p:cNvGrpSpPr/>
          <p:nvPr/>
        </p:nvGrpSpPr>
        <p:grpSpPr>
          <a:xfrm rot="-10800000">
            <a:off x="3080225" y="9028457"/>
            <a:ext cx="1863724" cy="73576"/>
            <a:chOff x="0" y="0"/>
            <a:chExt cx="393327" cy="1552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FE8C7607-DAF7-EB0C-9F62-B209079ABCCE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FF282FDE-49A3-2131-B44F-ABBC23C89FF7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4827E200-CA3E-599B-3EEF-EF12D15E4AE9}"/>
              </a:ext>
            </a:extLst>
          </p:cNvPr>
          <p:cNvGrpSpPr/>
          <p:nvPr/>
        </p:nvGrpSpPr>
        <p:grpSpPr>
          <a:xfrm rot="-10800000">
            <a:off x="5131751" y="9028457"/>
            <a:ext cx="1863724" cy="73576"/>
            <a:chOff x="0" y="0"/>
            <a:chExt cx="393327" cy="15528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CBB66989-F7FE-CA0B-1A87-197BA154901C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8FD242F9-D3D1-9116-8A56-8BD603F717E6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:a16="http://schemas.microsoft.com/office/drawing/2014/main" id="{7E2AA826-1189-10FD-D666-1E98E4082D28}"/>
              </a:ext>
            </a:extLst>
          </p:cNvPr>
          <p:cNvGrpSpPr/>
          <p:nvPr/>
        </p:nvGrpSpPr>
        <p:grpSpPr>
          <a:xfrm rot="-10800000">
            <a:off x="7183276" y="9028457"/>
            <a:ext cx="1863724" cy="73576"/>
            <a:chOff x="0" y="0"/>
            <a:chExt cx="393327" cy="15528"/>
          </a:xfrm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7B3C8414-EF8A-1F95-95DA-453CDC38EC0A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5940943D-69E4-5387-437A-902EBFB6ECC5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B34B3CDD-C2B6-3B4D-CA3B-90EBFE9B161F}"/>
              </a:ext>
            </a:extLst>
          </p:cNvPr>
          <p:cNvGrpSpPr/>
          <p:nvPr/>
        </p:nvGrpSpPr>
        <p:grpSpPr>
          <a:xfrm rot="-10800000">
            <a:off x="9234802" y="9028457"/>
            <a:ext cx="1863724" cy="73576"/>
            <a:chOff x="0" y="0"/>
            <a:chExt cx="393327" cy="15528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F4DF9287-0A47-AFD9-F9EF-57CB96F726D2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4F4B186F-4ACC-8BF6-AA5C-47CE98AFB60A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68B354ED-0AE4-B4DC-93A7-7D1BBE80B65D}"/>
              </a:ext>
            </a:extLst>
          </p:cNvPr>
          <p:cNvGrpSpPr/>
          <p:nvPr/>
        </p:nvGrpSpPr>
        <p:grpSpPr>
          <a:xfrm rot="-10800000">
            <a:off x="11286327" y="9028457"/>
            <a:ext cx="1863724" cy="73576"/>
            <a:chOff x="0" y="0"/>
            <a:chExt cx="393327" cy="15528"/>
          </a:xfrm>
        </p:grpSpPr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0F72A6D0-9F37-13A0-142D-FB1D87CFCC3F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id="{32A073E8-6DEF-1968-937B-D7A06D6B318C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2" name="Group 22">
            <a:extLst>
              <a:ext uri="{FF2B5EF4-FFF2-40B4-BE49-F238E27FC236}">
                <a16:creationId xmlns:a16="http://schemas.microsoft.com/office/drawing/2014/main" id="{99C55033-454C-361C-7562-1EFBE3BDA651}"/>
              </a:ext>
            </a:extLst>
          </p:cNvPr>
          <p:cNvGrpSpPr/>
          <p:nvPr/>
        </p:nvGrpSpPr>
        <p:grpSpPr>
          <a:xfrm rot="-10800000">
            <a:off x="13337853" y="9028457"/>
            <a:ext cx="1863724" cy="73576"/>
            <a:chOff x="0" y="0"/>
            <a:chExt cx="393327" cy="15528"/>
          </a:xfrm>
        </p:grpSpPr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4E9411BA-B91B-DD8B-04ED-BCDCF3E566FF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47F1D3A9-AA2C-801E-5402-561E557417D4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5" name="Group 25">
            <a:extLst>
              <a:ext uri="{FF2B5EF4-FFF2-40B4-BE49-F238E27FC236}">
                <a16:creationId xmlns:a16="http://schemas.microsoft.com/office/drawing/2014/main" id="{979D1F31-C738-9A48-2D34-6ED5A2D396C1}"/>
              </a:ext>
            </a:extLst>
          </p:cNvPr>
          <p:cNvGrpSpPr/>
          <p:nvPr/>
        </p:nvGrpSpPr>
        <p:grpSpPr>
          <a:xfrm rot="-10800000">
            <a:off x="15395576" y="9028457"/>
            <a:ext cx="1863724" cy="73576"/>
            <a:chOff x="0" y="0"/>
            <a:chExt cx="393327" cy="15528"/>
          </a:xfrm>
        </p:grpSpPr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FBBDA700-DCB0-7752-71EC-281D49581056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7" name="TextBox 27">
              <a:extLst>
                <a:ext uri="{FF2B5EF4-FFF2-40B4-BE49-F238E27FC236}">
                  <a16:creationId xmlns:a16="http://schemas.microsoft.com/office/drawing/2014/main" id="{BC266BEA-68E1-1320-FB55-532192DC07BC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sp>
        <p:nvSpPr>
          <p:cNvPr id="41" name="TextBox 41">
            <a:extLst>
              <a:ext uri="{FF2B5EF4-FFF2-40B4-BE49-F238E27FC236}">
                <a16:creationId xmlns:a16="http://schemas.microsoft.com/office/drawing/2014/main" id="{A7C21580-C409-0A25-60EF-88F55860EAC0}"/>
              </a:ext>
            </a:extLst>
          </p:cNvPr>
          <p:cNvSpPr txBox="1"/>
          <p:nvPr/>
        </p:nvSpPr>
        <p:spPr>
          <a:xfrm>
            <a:off x="1028700" y="2472719"/>
            <a:ext cx="5682766" cy="7791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44"/>
              </a:lnSpc>
            </a:pPr>
            <a:r>
              <a:rPr lang="en-US" sz="5504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ATRIBUIÇÕES:</a:t>
            </a:r>
          </a:p>
        </p:txBody>
      </p:sp>
      <p:sp>
        <p:nvSpPr>
          <p:cNvPr id="42" name="TextBox 42">
            <a:extLst>
              <a:ext uri="{FF2B5EF4-FFF2-40B4-BE49-F238E27FC236}">
                <a16:creationId xmlns:a16="http://schemas.microsoft.com/office/drawing/2014/main" id="{DF0AF9B5-C3A2-8FFA-FCCA-5AFE636310B3}"/>
              </a:ext>
            </a:extLst>
          </p:cNvPr>
          <p:cNvSpPr txBox="1"/>
          <p:nvPr/>
        </p:nvSpPr>
        <p:spPr>
          <a:xfrm>
            <a:off x="838200" y="3754912"/>
            <a:ext cx="16687800" cy="32381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</a:rPr>
              <a:t>Representação judicial e extrajudicial da autarquia, a prestação de consultoria jurídica, a defesa da legalidade e dos interesses públicos, a análise de contratos e licitações, e a atuação em diversas áreas do direito, como contencioso, fiscal e trabalhista, garantindo que as ações da autarquia estejam em conformidade com a lei</a:t>
            </a:r>
            <a:r>
              <a:rPr lang="pt-BR" sz="3600" dirty="0">
                <a:solidFill>
                  <a:schemeClr val="bg1"/>
                </a:solidFill>
              </a:rPr>
              <a:t>. </a:t>
            </a:r>
            <a:endParaRPr lang="en-US" sz="3600" dirty="0">
              <a:solidFill>
                <a:schemeClr val="bg1"/>
              </a:solidFill>
              <a:ea typeface="Garet"/>
              <a:cs typeface="Garet"/>
              <a:sym typeface="Garet"/>
            </a:endParaRPr>
          </a:p>
        </p:txBody>
      </p:sp>
      <p:grpSp>
        <p:nvGrpSpPr>
          <p:cNvPr id="46" name="Group 46">
            <a:extLst>
              <a:ext uri="{FF2B5EF4-FFF2-40B4-BE49-F238E27FC236}">
                <a16:creationId xmlns:a16="http://schemas.microsoft.com/office/drawing/2014/main" id="{9489FCE7-D757-A0F0-BB16-F9FFE44ECA4C}"/>
              </a:ext>
            </a:extLst>
          </p:cNvPr>
          <p:cNvGrpSpPr/>
          <p:nvPr/>
        </p:nvGrpSpPr>
        <p:grpSpPr>
          <a:xfrm>
            <a:off x="15201577" y="108048"/>
            <a:ext cx="2892424" cy="2892424"/>
            <a:chOff x="0" y="0"/>
            <a:chExt cx="812800" cy="812800"/>
          </a:xfrm>
        </p:grpSpPr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BBE4569A-BD5B-2B53-A043-C7457DFE5C96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8" name="TextBox 48">
              <a:extLst>
                <a:ext uri="{FF2B5EF4-FFF2-40B4-BE49-F238E27FC236}">
                  <a16:creationId xmlns:a16="http://schemas.microsoft.com/office/drawing/2014/main" id="{B3254D7E-20EA-0E82-2527-9ED71E419D80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10571" tIns="10571" rIns="10571" bIns="10571" rtlCol="0" anchor="ctr"/>
            <a:lstStyle/>
            <a:p>
              <a:pPr algn="ctr">
                <a:lnSpc>
                  <a:spcPts val="525"/>
                </a:lnSpc>
              </a:pPr>
              <a:endParaRPr/>
            </a:p>
          </p:txBody>
        </p:sp>
      </p:grpSp>
      <p:grpSp>
        <p:nvGrpSpPr>
          <p:cNvPr id="49" name="Group 49">
            <a:extLst>
              <a:ext uri="{FF2B5EF4-FFF2-40B4-BE49-F238E27FC236}">
                <a16:creationId xmlns:a16="http://schemas.microsoft.com/office/drawing/2014/main" id="{9D54C18A-7A7D-965D-1CF2-E93C86CCC1D6}"/>
              </a:ext>
            </a:extLst>
          </p:cNvPr>
          <p:cNvGrpSpPr/>
          <p:nvPr/>
        </p:nvGrpSpPr>
        <p:grpSpPr>
          <a:xfrm>
            <a:off x="15552926" y="912494"/>
            <a:ext cx="2291454" cy="1283534"/>
            <a:chOff x="0" y="0"/>
            <a:chExt cx="3055272" cy="1711379"/>
          </a:xfrm>
        </p:grpSpPr>
        <p:sp>
          <p:nvSpPr>
            <p:cNvPr id="50" name="TextBox 50">
              <a:extLst>
                <a:ext uri="{FF2B5EF4-FFF2-40B4-BE49-F238E27FC236}">
                  <a16:creationId xmlns:a16="http://schemas.microsoft.com/office/drawing/2014/main" id="{ED044E34-471F-D8EF-7A1D-146B8CA7812D}"/>
                </a:ext>
              </a:extLst>
            </p:cNvPr>
            <p:cNvSpPr txBox="1"/>
            <p:nvPr/>
          </p:nvSpPr>
          <p:spPr>
            <a:xfrm>
              <a:off x="0" y="-66675"/>
              <a:ext cx="3055272" cy="6816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51"/>
                </a:lnSpc>
              </a:pPr>
              <a:r>
                <a:rPr lang="en-US" sz="3036" spc="631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51" name="TextBox 51">
              <a:extLst>
                <a:ext uri="{FF2B5EF4-FFF2-40B4-BE49-F238E27FC236}">
                  <a16:creationId xmlns:a16="http://schemas.microsoft.com/office/drawing/2014/main" id="{30A5CFF8-114C-E8A3-D1ED-9F4128274539}"/>
                </a:ext>
              </a:extLst>
            </p:cNvPr>
            <p:cNvSpPr txBox="1"/>
            <p:nvPr/>
          </p:nvSpPr>
          <p:spPr>
            <a:xfrm>
              <a:off x="0" y="516351"/>
              <a:ext cx="3055272" cy="672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43"/>
                </a:lnSpc>
              </a:pPr>
              <a:r>
                <a:rPr lang="en-US" sz="3031" b="1" spc="269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52" name="Freeform 52">
              <a:extLst>
                <a:ext uri="{FF2B5EF4-FFF2-40B4-BE49-F238E27FC236}">
                  <a16:creationId xmlns:a16="http://schemas.microsoft.com/office/drawing/2014/main" id="{4EAF780B-DB00-BD9D-1724-547FB805DAE8}"/>
                </a:ext>
              </a:extLst>
            </p:cNvPr>
            <p:cNvSpPr/>
            <p:nvPr/>
          </p:nvSpPr>
          <p:spPr>
            <a:xfrm>
              <a:off x="1022551" y="669530"/>
              <a:ext cx="561361" cy="423126"/>
            </a:xfrm>
            <a:custGeom>
              <a:avLst/>
              <a:gdLst/>
              <a:ahLst/>
              <a:cxnLst/>
              <a:rect l="l" t="t" r="r" b="b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53" name="TextBox 53">
              <a:extLst>
                <a:ext uri="{FF2B5EF4-FFF2-40B4-BE49-F238E27FC236}">
                  <a16:creationId xmlns:a16="http://schemas.microsoft.com/office/drawing/2014/main" id="{D4F813C3-F221-5C05-A9AA-4342E052CD36}"/>
                </a:ext>
              </a:extLst>
            </p:cNvPr>
            <p:cNvSpPr txBox="1"/>
            <p:nvPr/>
          </p:nvSpPr>
          <p:spPr>
            <a:xfrm>
              <a:off x="0" y="1194103"/>
              <a:ext cx="3055272" cy="517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3"/>
                </a:lnSpc>
              </a:pPr>
              <a:r>
                <a:rPr lang="en-US" sz="2316" spc="375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946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5DA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329525-6EFD-C321-A478-5F29C048C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75A24C4-BB55-5DB3-BD73-23F50EBE2F1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97000" y="-1143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 l="-13202" r="-13202"/>
            </a:stretch>
          </a:blipFill>
        </p:spPr>
        <p:txBody>
          <a:bodyPr/>
          <a:lstStyle/>
          <a:p>
            <a:r>
              <a:rPr lang="pt-BR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👨‍🎓</a:t>
            </a:r>
          </a:p>
          <a:p>
            <a:endParaRPr lang="pt-BR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1300947A-FD94-872C-9110-66733AD97721}"/>
              </a:ext>
            </a:extLst>
          </p:cNvPr>
          <p:cNvGrpSpPr/>
          <p:nvPr/>
        </p:nvGrpSpPr>
        <p:grpSpPr>
          <a:xfrm rot="-10800000">
            <a:off x="1028700" y="9028457"/>
            <a:ext cx="1863724" cy="73576"/>
            <a:chOff x="0" y="0"/>
            <a:chExt cx="393327" cy="15528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AA7EEA61-221F-DA01-720E-E0BC5433C303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A7538557-19B3-9AF8-FE51-F521365EF210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5B44694C-3345-0D64-B5F7-D55BB3C9DF3B}"/>
              </a:ext>
            </a:extLst>
          </p:cNvPr>
          <p:cNvGrpSpPr/>
          <p:nvPr/>
        </p:nvGrpSpPr>
        <p:grpSpPr>
          <a:xfrm rot="-10800000">
            <a:off x="3080225" y="9028457"/>
            <a:ext cx="1863724" cy="73576"/>
            <a:chOff x="0" y="0"/>
            <a:chExt cx="393327" cy="1552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5AD24D76-EDA4-15E5-73EE-CC3C1579625F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03BE5206-AA1E-EE22-8835-CA8C739AEB27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E409A58B-3D0B-DB25-C48B-4EFD6A6A71C9}"/>
              </a:ext>
            </a:extLst>
          </p:cNvPr>
          <p:cNvGrpSpPr/>
          <p:nvPr/>
        </p:nvGrpSpPr>
        <p:grpSpPr>
          <a:xfrm rot="-10800000">
            <a:off x="5131751" y="9028457"/>
            <a:ext cx="1863724" cy="73576"/>
            <a:chOff x="0" y="0"/>
            <a:chExt cx="393327" cy="15528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38CFA47B-B986-CD03-2DFD-535363BFE043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04E7806E-5681-7A0D-D7DB-B630F2DFA6B8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:a16="http://schemas.microsoft.com/office/drawing/2014/main" id="{76B1B30E-72FB-949F-70E2-4D1C9B801FC2}"/>
              </a:ext>
            </a:extLst>
          </p:cNvPr>
          <p:cNvGrpSpPr/>
          <p:nvPr/>
        </p:nvGrpSpPr>
        <p:grpSpPr>
          <a:xfrm rot="-10800000">
            <a:off x="7183276" y="9028457"/>
            <a:ext cx="1863724" cy="73576"/>
            <a:chOff x="0" y="0"/>
            <a:chExt cx="393327" cy="15528"/>
          </a:xfrm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A7E59633-C1D1-9E3D-412D-807FB00A478B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C8D78002-A065-6770-D2FA-69A455E0D8E3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D092D03A-59E6-69BE-08DA-556150D62E40}"/>
              </a:ext>
            </a:extLst>
          </p:cNvPr>
          <p:cNvGrpSpPr/>
          <p:nvPr/>
        </p:nvGrpSpPr>
        <p:grpSpPr>
          <a:xfrm rot="-10800000">
            <a:off x="9234802" y="9028457"/>
            <a:ext cx="1863724" cy="73576"/>
            <a:chOff x="0" y="0"/>
            <a:chExt cx="393327" cy="15528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5B0DCF5A-9DDA-8AC8-8F17-7BB5464F17C3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8BBDB42A-530C-1011-2590-357A4C3AEB00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E4161A2F-E98A-DB77-8E56-64066990C527}"/>
              </a:ext>
            </a:extLst>
          </p:cNvPr>
          <p:cNvGrpSpPr/>
          <p:nvPr/>
        </p:nvGrpSpPr>
        <p:grpSpPr>
          <a:xfrm rot="-10800000">
            <a:off x="11286327" y="9028457"/>
            <a:ext cx="1863724" cy="73576"/>
            <a:chOff x="0" y="0"/>
            <a:chExt cx="393327" cy="15528"/>
          </a:xfrm>
        </p:grpSpPr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2AF6ACF7-4B93-A5A4-D5F7-C0F6A18DACE6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id="{B59D97DF-4802-820B-FE82-7A276ECAB68A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2" name="Group 22">
            <a:extLst>
              <a:ext uri="{FF2B5EF4-FFF2-40B4-BE49-F238E27FC236}">
                <a16:creationId xmlns:a16="http://schemas.microsoft.com/office/drawing/2014/main" id="{BFCAA9BE-06AE-5309-66AB-824B4DF8E5A3}"/>
              </a:ext>
            </a:extLst>
          </p:cNvPr>
          <p:cNvGrpSpPr/>
          <p:nvPr/>
        </p:nvGrpSpPr>
        <p:grpSpPr>
          <a:xfrm rot="-10800000">
            <a:off x="13337853" y="9028457"/>
            <a:ext cx="1863724" cy="73576"/>
            <a:chOff x="0" y="0"/>
            <a:chExt cx="393327" cy="15528"/>
          </a:xfrm>
        </p:grpSpPr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8C169319-0614-84B8-31D0-69D04521A6AF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067B5E44-C83E-5823-82CC-93D8B5427EDD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grpSp>
        <p:nvGrpSpPr>
          <p:cNvPr id="25" name="Group 25">
            <a:extLst>
              <a:ext uri="{FF2B5EF4-FFF2-40B4-BE49-F238E27FC236}">
                <a16:creationId xmlns:a16="http://schemas.microsoft.com/office/drawing/2014/main" id="{9B8EE5A7-865E-955F-D0ED-D5312FFE6A63}"/>
              </a:ext>
            </a:extLst>
          </p:cNvPr>
          <p:cNvGrpSpPr/>
          <p:nvPr/>
        </p:nvGrpSpPr>
        <p:grpSpPr>
          <a:xfrm rot="-10800000">
            <a:off x="15395576" y="9028457"/>
            <a:ext cx="1863724" cy="73576"/>
            <a:chOff x="0" y="0"/>
            <a:chExt cx="393327" cy="15528"/>
          </a:xfrm>
        </p:grpSpPr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632954C9-EFB5-529A-347F-D5969CCF35E7}"/>
                </a:ext>
              </a:extLst>
            </p:cNvPr>
            <p:cNvSpPr/>
            <p:nvPr/>
          </p:nvSpPr>
          <p:spPr>
            <a:xfrm>
              <a:off x="0" y="0"/>
              <a:ext cx="393327" cy="15528"/>
            </a:xfrm>
            <a:custGeom>
              <a:avLst/>
              <a:gdLst/>
              <a:ahLst/>
              <a:cxnLst/>
              <a:rect l="l" t="t" r="r" b="b"/>
              <a:pathLst>
                <a:path w="393327" h="15528">
                  <a:moveTo>
                    <a:pt x="7764" y="0"/>
                  </a:moveTo>
                  <a:lnTo>
                    <a:pt x="385563" y="0"/>
                  </a:lnTo>
                  <a:cubicBezTo>
                    <a:pt x="387622" y="0"/>
                    <a:pt x="389597" y="818"/>
                    <a:pt x="391053" y="2274"/>
                  </a:cubicBezTo>
                  <a:cubicBezTo>
                    <a:pt x="392509" y="3730"/>
                    <a:pt x="393327" y="5705"/>
                    <a:pt x="393327" y="7764"/>
                  </a:cubicBezTo>
                  <a:lnTo>
                    <a:pt x="393327" y="7764"/>
                  </a:lnTo>
                  <a:cubicBezTo>
                    <a:pt x="393327" y="9823"/>
                    <a:pt x="392509" y="11798"/>
                    <a:pt x="391053" y="13254"/>
                  </a:cubicBezTo>
                  <a:cubicBezTo>
                    <a:pt x="389597" y="14710"/>
                    <a:pt x="387622" y="15528"/>
                    <a:pt x="385563" y="15528"/>
                  </a:cubicBezTo>
                  <a:lnTo>
                    <a:pt x="7764" y="15528"/>
                  </a:lnTo>
                  <a:cubicBezTo>
                    <a:pt x="5705" y="15528"/>
                    <a:pt x="3730" y="14710"/>
                    <a:pt x="2274" y="13254"/>
                  </a:cubicBezTo>
                  <a:cubicBezTo>
                    <a:pt x="818" y="11798"/>
                    <a:pt x="0" y="9823"/>
                    <a:pt x="0" y="7764"/>
                  </a:cubicBezTo>
                  <a:lnTo>
                    <a:pt x="0" y="7764"/>
                  </a:lnTo>
                  <a:cubicBezTo>
                    <a:pt x="0" y="5705"/>
                    <a:pt x="818" y="3730"/>
                    <a:pt x="2274" y="2274"/>
                  </a:cubicBezTo>
                  <a:cubicBezTo>
                    <a:pt x="3730" y="818"/>
                    <a:pt x="5705" y="0"/>
                    <a:pt x="776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7" name="TextBox 27">
              <a:extLst>
                <a:ext uri="{FF2B5EF4-FFF2-40B4-BE49-F238E27FC236}">
                  <a16:creationId xmlns:a16="http://schemas.microsoft.com/office/drawing/2014/main" id="{00691951-813A-E579-7E6D-A3F170CCBEF9}"/>
                </a:ext>
              </a:extLst>
            </p:cNvPr>
            <p:cNvSpPr txBox="1"/>
            <p:nvPr/>
          </p:nvSpPr>
          <p:spPr>
            <a:xfrm>
              <a:off x="0" y="38100"/>
              <a:ext cx="393327" cy="155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2"/>
                </a:lnSpc>
              </a:pPr>
              <a:endParaRPr/>
            </a:p>
          </p:txBody>
        </p:sp>
      </p:grpSp>
      <p:sp>
        <p:nvSpPr>
          <p:cNvPr id="41" name="TextBox 41">
            <a:extLst>
              <a:ext uri="{FF2B5EF4-FFF2-40B4-BE49-F238E27FC236}">
                <a16:creationId xmlns:a16="http://schemas.microsoft.com/office/drawing/2014/main" id="{865E9424-30FC-5BA6-34AF-A4776A36C5CF}"/>
              </a:ext>
            </a:extLst>
          </p:cNvPr>
          <p:cNvSpPr txBox="1"/>
          <p:nvPr/>
        </p:nvSpPr>
        <p:spPr>
          <a:xfrm>
            <a:off x="1219200" y="2472719"/>
            <a:ext cx="8686800" cy="7791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944"/>
              </a:lnSpc>
            </a:pPr>
            <a:r>
              <a:rPr lang="en-US" sz="5504" b="1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GESTORES:</a:t>
            </a:r>
          </a:p>
        </p:txBody>
      </p:sp>
      <p:sp>
        <p:nvSpPr>
          <p:cNvPr id="42" name="TextBox 42">
            <a:extLst>
              <a:ext uri="{FF2B5EF4-FFF2-40B4-BE49-F238E27FC236}">
                <a16:creationId xmlns:a16="http://schemas.microsoft.com/office/drawing/2014/main" id="{B600A9D1-A2CD-EE08-1F8B-E3FBFA1E088A}"/>
              </a:ext>
            </a:extLst>
          </p:cNvPr>
          <p:cNvSpPr txBox="1"/>
          <p:nvPr/>
        </p:nvSpPr>
        <p:spPr>
          <a:xfrm>
            <a:off x="533400" y="3543300"/>
            <a:ext cx="9016460" cy="36106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5400" b="1" dirty="0">
                <a:solidFill>
                  <a:schemeClr val="bg1"/>
                </a:solidFill>
                <a:ea typeface="Garet"/>
                <a:cs typeface="Garet"/>
                <a:sym typeface="Garet"/>
              </a:rPr>
              <a:t>O seu assessoramento jurídico te ajuda ou te atrapalha?</a:t>
            </a:r>
          </a:p>
          <a:p>
            <a:pPr algn="just">
              <a:lnSpc>
                <a:spcPct val="150000"/>
              </a:lnSpc>
            </a:pPr>
            <a:r>
              <a:rPr lang="en-US" sz="5400" b="1" dirty="0">
                <a:solidFill>
                  <a:schemeClr val="bg1"/>
                </a:solidFill>
                <a:ea typeface="Garet"/>
                <a:cs typeface="Garet"/>
                <a:sym typeface="Garet"/>
              </a:rPr>
              <a:t>Ou depende?</a:t>
            </a:r>
          </a:p>
        </p:txBody>
      </p:sp>
      <p:grpSp>
        <p:nvGrpSpPr>
          <p:cNvPr id="46" name="Group 46">
            <a:extLst>
              <a:ext uri="{FF2B5EF4-FFF2-40B4-BE49-F238E27FC236}">
                <a16:creationId xmlns:a16="http://schemas.microsoft.com/office/drawing/2014/main" id="{98A9F2A1-B2F4-B0B4-CEBD-B6C238F850D9}"/>
              </a:ext>
            </a:extLst>
          </p:cNvPr>
          <p:cNvGrpSpPr/>
          <p:nvPr/>
        </p:nvGrpSpPr>
        <p:grpSpPr>
          <a:xfrm>
            <a:off x="15201577" y="108048"/>
            <a:ext cx="2892424" cy="2892424"/>
            <a:chOff x="0" y="0"/>
            <a:chExt cx="812800" cy="812800"/>
          </a:xfrm>
        </p:grpSpPr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2DA178A2-B7AD-3D19-087B-AA0A5FB83CB8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8" name="TextBox 48">
              <a:extLst>
                <a:ext uri="{FF2B5EF4-FFF2-40B4-BE49-F238E27FC236}">
                  <a16:creationId xmlns:a16="http://schemas.microsoft.com/office/drawing/2014/main" id="{09868C90-BCCC-1CFF-A687-530EEFBBBB61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10571" tIns="10571" rIns="10571" bIns="10571" rtlCol="0" anchor="ctr"/>
            <a:lstStyle/>
            <a:p>
              <a:pPr algn="ctr">
                <a:lnSpc>
                  <a:spcPts val="525"/>
                </a:lnSpc>
              </a:pPr>
              <a:endParaRPr/>
            </a:p>
          </p:txBody>
        </p:sp>
      </p:grpSp>
      <p:grpSp>
        <p:nvGrpSpPr>
          <p:cNvPr id="49" name="Group 49">
            <a:extLst>
              <a:ext uri="{FF2B5EF4-FFF2-40B4-BE49-F238E27FC236}">
                <a16:creationId xmlns:a16="http://schemas.microsoft.com/office/drawing/2014/main" id="{952E8EA6-5F86-08B2-D4C0-D387F105006E}"/>
              </a:ext>
            </a:extLst>
          </p:cNvPr>
          <p:cNvGrpSpPr/>
          <p:nvPr/>
        </p:nvGrpSpPr>
        <p:grpSpPr>
          <a:xfrm>
            <a:off x="15552926" y="912494"/>
            <a:ext cx="2291454" cy="1283534"/>
            <a:chOff x="0" y="0"/>
            <a:chExt cx="3055272" cy="1711379"/>
          </a:xfrm>
        </p:grpSpPr>
        <p:sp>
          <p:nvSpPr>
            <p:cNvPr id="50" name="TextBox 50">
              <a:extLst>
                <a:ext uri="{FF2B5EF4-FFF2-40B4-BE49-F238E27FC236}">
                  <a16:creationId xmlns:a16="http://schemas.microsoft.com/office/drawing/2014/main" id="{4B468916-8B2B-D7AD-6445-21B39803737C}"/>
                </a:ext>
              </a:extLst>
            </p:cNvPr>
            <p:cNvSpPr txBox="1"/>
            <p:nvPr/>
          </p:nvSpPr>
          <p:spPr>
            <a:xfrm>
              <a:off x="0" y="-66675"/>
              <a:ext cx="3055272" cy="6816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51"/>
                </a:lnSpc>
              </a:pPr>
              <a:r>
                <a:rPr lang="en-US" sz="3036" spc="631">
                  <a:solidFill>
                    <a:srgbClr val="FDF9EA"/>
                  </a:solidFill>
                  <a:latin typeface="Anton"/>
                  <a:ea typeface="Anton"/>
                  <a:cs typeface="Anton"/>
                  <a:sym typeface="Anton"/>
                </a:rPr>
                <a:t>SEMINÁRIO</a:t>
              </a:r>
            </a:p>
          </p:txBody>
        </p:sp>
        <p:sp>
          <p:nvSpPr>
            <p:cNvPr id="51" name="TextBox 51">
              <a:extLst>
                <a:ext uri="{FF2B5EF4-FFF2-40B4-BE49-F238E27FC236}">
                  <a16:creationId xmlns:a16="http://schemas.microsoft.com/office/drawing/2014/main" id="{9C989288-D85C-AC1E-441F-581A2380A0D4}"/>
                </a:ext>
              </a:extLst>
            </p:cNvPr>
            <p:cNvSpPr txBox="1"/>
            <p:nvPr/>
          </p:nvSpPr>
          <p:spPr>
            <a:xfrm>
              <a:off x="0" y="516351"/>
              <a:ext cx="3055272" cy="672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43"/>
                </a:lnSpc>
              </a:pPr>
              <a:r>
                <a:rPr lang="en-US" sz="3031" b="1" spc="269">
                  <a:solidFill>
                    <a:srgbClr val="0EFEC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JUR   DICO</a:t>
              </a:r>
            </a:p>
          </p:txBody>
        </p:sp>
        <p:sp>
          <p:nvSpPr>
            <p:cNvPr id="52" name="Freeform 52">
              <a:extLst>
                <a:ext uri="{FF2B5EF4-FFF2-40B4-BE49-F238E27FC236}">
                  <a16:creationId xmlns:a16="http://schemas.microsoft.com/office/drawing/2014/main" id="{428E65EE-BA08-0AAB-52A8-C08D94E38ADF}"/>
                </a:ext>
              </a:extLst>
            </p:cNvPr>
            <p:cNvSpPr/>
            <p:nvPr/>
          </p:nvSpPr>
          <p:spPr>
            <a:xfrm>
              <a:off x="1022551" y="669530"/>
              <a:ext cx="561361" cy="423126"/>
            </a:xfrm>
            <a:custGeom>
              <a:avLst/>
              <a:gdLst/>
              <a:ahLst/>
              <a:cxnLst/>
              <a:rect l="l" t="t" r="r" b="b"/>
              <a:pathLst>
                <a:path w="561361" h="423126">
                  <a:moveTo>
                    <a:pt x="0" y="0"/>
                  </a:moveTo>
                  <a:lnTo>
                    <a:pt x="561361" y="0"/>
                  </a:lnTo>
                  <a:lnTo>
                    <a:pt x="561361" y="423126"/>
                  </a:lnTo>
                  <a:lnTo>
                    <a:pt x="0" y="4231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53" name="TextBox 53">
              <a:extLst>
                <a:ext uri="{FF2B5EF4-FFF2-40B4-BE49-F238E27FC236}">
                  <a16:creationId xmlns:a16="http://schemas.microsoft.com/office/drawing/2014/main" id="{F275989C-0B7A-DA6B-934F-C896D47F3C90}"/>
                </a:ext>
              </a:extLst>
            </p:cNvPr>
            <p:cNvSpPr txBox="1"/>
            <p:nvPr/>
          </p:nvSpPr>
          <p:spPr>
            <a:xfrm>
              <a:off x="0" y="1194103"/>
              <a:ext cx="3055272" cy="517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3"/>
                </a:lnSpc>
              </a:pPr>
              <a:r>
                <a:rPr lang="en-US" sz="2316" spc="375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E ATUARIAL</a:t>
              </a:r>
            </a:p>
          </p:txBody>
        </p:sp>
      </p:grpSp>
      <p:pic>
        <p:nvPicPr>
          <p:cNvPr id="28" name="Imagem 27">
            <a:extLst>
              <a:ext uri="{FF2B5EF4-FFF2-40B4-BE49-F238E27FC236}">
                <a16:creationId xmlns:a16="http://schemas.microsoft.com/office/drawing/2014/main" id="{03A810AE-B866-FEF9-B441-21F139C917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2701" y="3000472"/>
            <a:ext cx="6601300" cy="5740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937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704</Words>
  <Application>Microsoft Office PowerPoint</Application>
  <PresentationFormat>Personalizar</PresentationFormat>
  <Paragraphs>95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24" baseType="lpstr">
      <vt:lpstr>Aptos</vt:lpstr>
      <vt:lpstr>Wingdings</vt:lpstr>
      <vt:lpstr>Anton</vt:lpstr>
      <vt:lpstr>Calibri</vt:lpstr>
      <vt:lpstr>Arial</vt:lpstr>
      <vt:lpstr>League Spartan</vt:lpstr>
      <vt:lpstr>Garet</vt:lpstr>
      <vt:lpstr>Open Sans Bold</vt:lpstr>
      <vt:lpstr>Calibri Light</vt:lpstr>
      <vt:lpstr>Garet Bold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MOdeloSlide_SeminárioJuridico2025</dc:title>
  <dc:creator>Master</dc:creator>
  <cp:lastModifiedBy>VIVIANE CARVALHO</cp:lastModifiedBy>
  <cp:revision>37</cp:revision>
  <dcterms:created xsi:type="dcterms:W3CDTF">2006-08-16T00:00:00Z</dcterms:created>
  <dcterms:modified xsi:type="dcterms:W3CDTF">2025-09-20T20:59:15Z</dcterms:modified>
  <dc:identifier>DAGxw2t8iU8</dc:identifier>
</cp:coreProperties>
</file>